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</p:sldIdLst>
  <p:sldSz cy="5143500" cx="9144000"/>
  <p:notesSz cx="6858000" cy="9144000"/>
  <p:embeddedFontLst>
    <p:embeddedFont>
      <p:font typeface="Ubuntu"/>
      <p:regular r:id="rId10"/>
      <p:bold r:id="rId11"/>
      <p:italic r:id="rId12"/>
      <p:boldItalic r:id="rId13"/>
    </p:embeddedFont>
    <p:embeddedFont>
      <p:font typeface="Architects Daughter"/>
      <p:regular r:id="rId14"/>
    </p:embeddedFon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2E26917-FBC9-4865-A62C-4B3677EB9B50}">
  <a:tblStyle styleId="{62E26917-FBC9-4865-A62C-4B3677EB9B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Ubuntu-bold.fntdata"/><Relationship Id="rId10" Type="http://schemas.openxmlformats.org/officeDocument/2006/relationships/font" Target="fonts/Ubuntu-regular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Lato-regular.fntdata"/><Relationship Id="rId14" Type="http://schemas.openxmlformats.org/officeDocument/2006/relationships/font" Target="fonts/ArchitectsDaughter-regular.fntdata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font" Target="fonts/La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f17b6cdc77c0c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f17b6cdc77c0c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fee55966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fee55966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hyperlink" Target="https://www.competencesinformationnelles.ca/" TargetMode="External"/><Relationship Id="rId13" Type="http://schemas.openxmlformats.org/officeDocument/2006/relationships/image" Target="../media/image6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hyperlink" Target="http://www.ctreq.qc.ca/wp-content/uploads/2016/01/2_Qualit%C3%A9-de-linformation.pdf" TargetMode="External"/><Relationship Id="rId9" Type="http://schemas.openxmlformats.org/officeDocument/2006/relationships/hyperlink" Target="https://drive.google.com/file/d/1Ag44BvzT5Ttp_0lVbVZ_C0ny2Kmak8H9/view?usp=sharing" TargetMode="External"/><Relationship Id="rId14" Type="http://schemas.openxmlformats.org/officeDocument/2006/relationships/image" Target="../media/image4.png"/><Relationship Id="rId5" Type="http://schemas.openxmlformats.org/officeDocument/2006/relationships/hyperlink" Target="https://www.domainelangues.qc.ca/documents/tableau-criteres-evaluation.pdf" TargetMode="External"/><Relationship Id="rId6" Type="http://schemas.openxmlformats.org/officeDocument/2006/relationships/hyperlink" Target="https://www.domainelangues.qc.ca/documents/tableau-criteres-pertinence.pdf" TargetMode="External"/><Relationship Id="rId7" Type="http://schemas.openxmlformats.org/officeDocument/2006/relationships/hyperlink" Target="https://drive.google.com/file/d/1kQ-TgA__4NMz-mvUBVQY78igbIYvw3cK/view" TargetMode="External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20" Type="http://schemas.openxmlformats.org/officeDocument/2006/relationships/image" Target="../media/image2.png"/><Relationship Id="rId11" Type="http://schemas.openxmlformats.org/officeDocument/2006/relationships/image" Target="../media/image3.png"/><Relationship Id="rId10" Type="http://schemas.openxmlformats.org/officeDocument/2006/relationships/hyperlink" Target="https://www.diigo.com/" TargetMode="External"/><Relationship Id="rId21" Type="http://schemas.openxmlformats.org/officeDocument/2006/relationships/hyperlink" Target="https://fr.linoit.com/" TargetMode="External"/><Relationship Id="rId13" Type="http://schemas.openxmlformats.org/officeDocument/2006/relationships/image" Target="../media/image10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hyperlink" Target="https://drive.google.com/file/d/1Ag44BvzT5Ttp_0lVbVZ_C0ny2Kmak8H9/view?usp=sharing" TargetMode="External"/><Relationship Id="rId9" Type="http://schemas.openxmlformats.org/officeDocument/2006/relationships/hyperlink" Target="https://www.zotero.org/" TargetMode="External"/><Relationship Id="rId15" Type="http://schemas.openxmlformats.org/officeDocument/2006/relationships/image" Target="../media/image15.png"/><Relationship Id="rId14" Type="http://schemas.openxmlformats.org/officeDocument/2006/relationships/image" Target="../media/image12.png"/><Relationship Id="rId17" Type="http://schemas.openxmlformats.org/officeDocument/2006/relationships/hyperlink" Target="https://wke.lt/w/s/xwdcxi" TargetMode="External"/><Relationship Id="rId16" Type="http://schemas.openxmlformats.org/officeDocument/2006/relationships/hyperlink" Target="https://padlet.com/" TargetMode="External"/><Relationship Id="rId5" Type="http://schemas.openxmlformats.org/officeDocument/2006/relationships/hyperlink" Target="https://www.competencesinformationnelles.ca/" TargetMode="External"/><Relationship Id="rId19" Type="http://schemas.openxmlformats.org/officeDocument/2006/relationships/hyperlink" Target="https://wke.lt/w/s/xwdcxi" TargetMode="External"/><Relationship Id="rId6" Type="http://schemas.openxmlformats.org/officeDocument/2006/relationships/image" Target="../media/image13.png"/><Relationship Id="rId18" Type="http://schemas.openxmlformats.org/officeDocument/2006/relationships/image" Target="../media/image8.png"/><Relationship Id="rId7" Type="http://schemas.openxmlformats.org/officeDocument/2006/relationships/hyperlink" Target="https://evernote.com/" TargetMode="External"/><Relationship Id="rId8" Type="http://schemas.openxmlformats.org/officeDocument/2006/relationships/hyperlink" Target="https://app.raindrop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403176" y="348800"/>
            <a:ext cx="7320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EEEEEE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Inquiry Process</a:t>
            </a:r>
            <a:endParaRPr b="1" sz="2400">
              <a:solidFill>
                <a:srgbClr val="EEEEEE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79825" y="4748950"/>
            <a:ext cx="6477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solidFill>
                  <a:schemeClr val="lt2"/>
                </a:solidFill>
                <a:latin typeface="Ubuntu"/>
                <a:ea typeface="Ubuntu"/>
                <a:cs typeface="Ubuntu"/>
                <a:sym typeface="Ubuntu"/>
              </a:rPr>
              <a:t>* We invite you to make a copy of this document and modify it according to your needs. (File → Create a copy).</a:t>
            </a:r>
            <a:endParaRPr sz="800">
              <a:solidFill>
                <a:srgbClr val="EEEEEE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575" y="419000"/>
            <a:ext cx="900000" cy="8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20775" y="2915550"/>
            <a:ext cx="1718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 sz="3000">
                <a:solidFill>
                  <a:srgbClr val="EEEEEE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Evaluate</a:t>
            </a:r>
            <a:endParaRPr b="1" sz="3000">
              <a:solidFill>
                <a:srgbClr val="EEEEEE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 flipH="1" rot="10800000">
            <a:off x="930100" y="3460000"/>
            <a:ext cx="5506500" cy="37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375" y="4550400"/>
            <a:ext cx="720000" cy="248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Google Shape;64;p14"/>
          <p:cNvGraphicFramePr/>
          <p:nvPr/>
        </p:nvGraphicFramePr>
        <p:xfrm>
          <a:off x="475200" y="73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{62E26917-FBC9-4865-A62C-4B3677EB9B50}</a:tableStyleId>
              </a:tblPr>
              <a:tblGrid>
                <a:gridCol w="3847975"/>
                <a:gridCol w="4370775"/>
              </a:tblGrid>
              <a:tr h="524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Step</a:t>
                      </a:r>
                      <a:r>
                        <a:rPr lang="fr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</a:t>
                      </a:r>
                      <a:r>
                        <a:rPr lang="fr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 of the Inquiry Process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84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Class Resources</a:t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FFFFFF">
                        <a:alpha val="84320"/>
                      </a:srgbClr>
                    </a:solidFill>
                  </a:tcPr>
                </a:tc>
              </a:tr>
              <a:tr h="3078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84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8432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500" y="2080675"/>
            <a:ext cx="900000" cy="90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6" name="Google Shape;66;p14"/>
          <p:cNvSpPr txBox="1"/>
          <p:nvPr/>
        </p:nvSpPr>
        <p:spPr>
          <a:xfrm>
            <a:off x="1682450" y="1947453"/>
            <a:ext cx="27825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❏  </a:t>
            </a:r>
            <a:r>
              <a:rPr lang="fr" sz="1100">
                <a:latin typeface="Ubuntu"/>
                <a:ea typeface="Ubuntu"/>
                <a:cs typeface="Ubuntu"/>
                <a:sym typeface="Ubuntu"/>
              </a:rPr>
              <a:t>J’évalue les sources retenues selon </a:t>
            </a:r>
            <a:br>
              <a:rPr lang="fr" sz="1100">
                <a:latin typeface="Ubuntu"/>
                <a:ea typeface="Ubuntu"/>
                <a:cs typeface="Ubuntu"/>
                <a:sym typeface="Ubuntu"/>
              </a:rPr>
            </a:br>
            <a:r>
              <a:rPr lang="fr" sz="1100">
                <a:latin typeface="Ubuntu"/>
                <a:ea typeface="Ubuntu"/>
                <a:cs typeface="Ubuntu"/>
                <a:sym typeface="Ubuntu"/>
              </a:rPr>
              <a:t>     les critères d’évaluation et de </a:t>
            </a:r>
            <a:br>
              <a:rPr lang="fr" sz="1100">
                <a:latin typeface="Ubuntu"/>
                <a:ea typeface="Ubuntu"/>
                <a:cs typeface="Ubuntu"/>
                <a:sym typeface="Ubuntu"/>
              </a:rPr>
            </a:br>
            <a:r>
              <a:rPr lang="fr" sz="1100">
                <a:latin typeface="Ubuntu"/>
                <a:ea typeface="Ubuntu"/>
                <a:cs typeface="Ubuntu"/>
                <a:sym typeface="Ubuntu"/>
              </a:rPr>
              <a:t>     pertinence.</a:t>
            </a:r>
            <a:endParaRPr sz="11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❏  </a:t>
            </a:r>
            <a:r>
              <a:rPr lang="fr" sz="1100">
                <a:latin typeface="Ubuntu"/>
                <a:ea typeface="Ubuntu"/>
                <a:cs typeface="Ubuntu"/>
                <a:sym typeface="Ubuntu"/>
              </a:rPr>
              <a:t>Je sélectionne des sources qui sont </a:t>
            </a:r>
            <a:br>
              <a:rPr lang="fr" sz="1100">
                <a:latin typeface="Ubuntu"/>
                <a:ea typeface="Ubuntu"/>
                <a:cs typeface="Ubuntu"/>
                <a:sym typeface="Ubuntu"/>
              </a:rPr>
            </a:br>
            <a:r>
              <a:rPr lang="fr" sz="1100">
                <a:latin typeface="Ubuntu"/>
                <a:ea typeface="Ubuntu"/>
                <a:cs typeface="Ubuntu"/>
                <a:sym typeface="Ubuntu"/>
              </a:rPr>
              <a:t>     accessibles. </a:t>
            </a:r>
            <a:endParaRPr sz="11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❏  </a:t>
            </a:r>
            <a:r>
              <a:rPr lang="fr" sz="1100">
                <a:latin typeface="Ubuntu"/>
                <a:ea typeface="Ubuntu"/>
                <a:cs typeface="Ubuntu"/>
                <a:sym typeface="Ubuntu"/>
              </a:rPr>
              <a:t>Je choisis les sources qui répondent   </a:t>
            </a:r>
            <a:br>
              <a:rPr lang="fr" sz="1100">
                <a:latin typeface="Ubuntu"/>
                <a:ea typeface="Ubuntu"/>
                <a:cs typeface="Ubuntu"/>
                <a:sym typeface="Ubuntu"/>
              </a:rPr>
            </a:br>
            <a:r>
              <a:rPr lang="fr" sz="1100">
                <a:latin typeface="Ubuntu"/>
                <a:ea typeface="Ubuntu"/>
                <a:cs typeface="Ubuntu"/>
                <a:sym typeface="Ubuntu"/>
              </a:rPr>
              <a:t>     le mieux à mon sujet de départ. </a:t>
            </a:r>
            <a:endParaRPr sz="11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❏  </a:t>
            </a:r>
            <a:r>
              <a:rPr lang="fr" sz="1100">
                <a:latin typeface="Ubuntu"/>
                <a:ea typeface="Ubuntu"/>
                <a:cs typeface="Ubuntu"/>
                <a:sym typeface="Ubuntu"/>
              </a:rPr>
              <a:t>Je m’assure de trianguler les </a:t>
            </a:r>
            <a:br>
              <a:rPr lang="fr" sz="1100">
                <a:latin typeface="Ubuntu"/>
                <a:ea typeface="Ubuntu"/>
                <a:cs typeface="Ubuntu"/>
                <a:sym typeface="Ubuntu"/>
              </a:rPr>
            </a:br>
            <a:r>
              <a:rPr lang="fr" sz="1100">
                <a:latin typeface="Ubuntu"/>
                <a:ea typeface="Ubuntu"/>
                <a:cs typeface="Ubuntu"/>
                <a:sym typeface="Ubuntu"/>
              </a:rPr>
              <a:t>     informations avec d’autres sources. </a:t>
            </a:r>
            <a:endParaRPr sz="11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❏  </a:t>
            </a:r>
            <a:r>
              <a:rPr lang="fr" sz="1100">
                <a:latin typeface="Ubuntu"/>
                <a:ea typeface="Ubuntu"/>
                <a:cs typeface="Ubuntu"/>
                <a:sym typeface="Ubuntu"/>
              </a:rPr>
              <a:t>J’utilise le formulaire de cueillette et </a:t>
            </a:r>
            <a:br>
              <a:rPr lang="fr" sz="1100">
                <a:latin typeface="Ubuntu"/>
                <a:ea typeface="Ubuntu"/>
                <a:cs typeface="Ubuntu"/>
                <a:sym typeface="Ubuntu"/>
              </a:rPr>
            </a:br>
            <a:r>
              <a:rPr lang="fr" sz="1100">
                <a:latin typeface="Ubuntu"/>
                <a:ea typeface="Ubuntu"/>
                <a:cs typeface="Ubuntu"/>
                <a:sym typeface="Ubuntu"/>
              </a:rPr>
              <a:t>     d’évaluation d’information.</a:t>
            </a:r>
            <a:endParaRPr sz="11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758600" y="3093775"/>
            <a:ext cx="7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900"/>
              <a:t>Qu’est-ce qui m’est demandé?</a:t>
            </a:r>
            <a:endParaRPr b="1" sz="900"/>
          </a:p>
        </p:txBody>
      </p:sp>
      <p:sp>
        <p:nvSpPr>
          <p:cNvPr id="68" name="Google Shape;68;p14"/>
          <p:cNvSpPr txBox="1"/>
          <p:nvPr/>
        </p:nvSpPr>
        <p:spPr>
          <a:xfrm>
            <a:off x="4795050" y="1508150"/>
            <a:ext cx="38235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Ubuntu"/>
                <a:ea typeface="Ubuntu"/>
                <a:cs typeface="Ubuntu"/>
                <a:sym typeface="Ubuntu"/>
              </a:rPr>
              <a:t>Ressources produites par le CTREQ</a:t>
            </a:r>
            <a:endParaRPr sz="8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Ubuntu"/>
              <a:ea typeface="Ubuntu"/>
              <a:cs typeface="Ubuntu"/>
              <a:sym typeface="Ubuntu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d’agir compétent</a:t>
            </a:r>
            <a:r>
              <a:rPr lang="fr" sz="7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(adulte)</a:t>
            </a:r>
            <a:endParaRPr sz="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fr" sz="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 produites par Rachel DeRoy Ringuette</a:t>
            </a:r>
            <a:br>
              <a:rPr lang="fr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fr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( inspiré par Vincent‐Cyr, Joël )</a:t>
            </a:r>
            <a:endParaRPr sz="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Évaluation des sources : crédibilité</a:t>
            </a:r>
            <a:endParaRPr sz="9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Critères de pertinence</a:t>
            </a:r>
            <a:br>
              <a:rPr lang="fr" sz="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br>
              <a:rPr lang="fr" sz="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 produites par Martine Mottet, Faire une recherche, ÇA S’APPREND!</a:t>
            </a:r>
            <a:endParaRPr sz="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Journal de recherche de l’élève  </a:t>
            </a:r>
            <a:r>
              <a:rPr lang="fr" sz="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(pour toute la démarche)</a:t>
            </a:r>
            <a:endParaRPr sz="5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Critères d’évaluation d’un site</a:t>
            </a:r>
            <a:endParaRPr sz="9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Trianguler les sources</a:t>
            </a:r>
            <a:endParaRPr sz="9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	Ressources adaptées par LEARN Quebec (Kathy Schrock)</a:t>
            </a:r>
            <a:b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Ubuntu"/>
              <a:buChar char="●"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Évaluation d’un site en cinq points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23950" y="2856825"/>
            <a:ext cx="486000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432225" y="4672750"/>
            <a:ext cx="740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102736" rtl="0" algn="l">
              <a:spcBef>
                <a:spcPts val="14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Sandra Laine, inspiré des tableau produit par</a:t>
            </a:r>
            <a:r>
              <a:rPr lang="fr" sz="800" u="sng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Rachel DeRoy-Ringuette</a:t>
            </a:r>
            <a:r>
              <a:rPr lang="fr" sz="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 et les travaux du</a:t>
            </a:r>
            <a:r>
              <a:rPr lang="fr" sz="800" u="sng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 Comité des compétences informationnelles en bibliothèque scolaire </a:t>
            </a:r>
            <a:r>
              <a:rPr lang="fr" sz="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Ressource créée pour l’autoformation : Développer ses compétences informationnelles</a:t>
            </a:r>
            <a:endParaRPr sz="11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11">
            <a:alphaModFix amt="50000"/>
          </a:blip>
          <a:stretch>
            <a:fillRect/>
          </a:stretch>
        </p:blipFill>
        <p:spPr>
          <a:xfrm>
            <a:off x="206825" y="221425"/>
            <a:ext cx="404239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03088" y="1544025"/>
            <a:ext cx="612000" cy="3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723938" y="2136438"/>
            <a:ext cx="486000" cy="4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603114" y="3665078"/>
            <a:ext cx="727673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5"/>
          <p:cNvGraphicFramePr/>
          <p:nvPr/>
        </p:nvGraphicFramePr>
        <p:xfrm>
          <a:off x="475200" y="73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{62E26917-FBC9-4865-A62C-4B3677EB9B50}</a:tableStyleId>
              </a:tblPr>
              <a:tblGrid>
                <a:gridCol w="4109375"/>
                <a:gridCol w="4109375"/>
              </a:tblGrid>
              <a:tr h="715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Ubuntu"/>
                          <a:ea typeface="Ubuntu"/>
                          <a:cs typeface="Ubuntu"/>
                          <a:sym typeface="Ubuntu"/>
                        </a:rPr>
                        <a:t>Quand et pourquoi utiliser le numérique ?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84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Outils numériques suggérés</a:t>
                      </a:r>
                      <a:endParaRPr sz="16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solidFill>
                      <a:srgbClr val="FFFFFF">
                        <a:alpha val="84320"/>
                      </a:srgbClr>
                    </a:solidFill>
                  </a:tcPr>
                </a:tc>
              </a:tr>
              <a:tr h="3078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84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FFF">
                        <a:alpha val="843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0" name="Google Shape;80;p15"/>
          <p:cNvSpPr txBox="1"/>
          <p:nvPr/>
        </p:nvSpPr>
        <p:spPr>
          <a:xfrm>
            <a:off x="1682450" y="1919550"/>
            <a:ext cx="27825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Conserver les traces de ma recherche effectuée.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Proposer des ressources trouvées à un autre utilisateur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Avoir accès à mes signets sur n'importe quel ordinateur qui a un accès Web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Classer mes ressources par mots-clés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834800" y="3093775"/>
            <a:ext cx="75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900"/>
              <a:t>Qu’est-ce qui m’est demandé?</a:t>
            </a:r>
            <a:endParaRPr b="1" sz="900"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700" y="2080675"/>
            <a:ext cx="900000" cy="90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3" name="Google Shape;83;p15"/>
          <p:cNvSpPr txBox="1"/>
          <p:nvPr/>
        </p:nvSpPr>
        <p:spPr>
          <a:xfrm>
            <a:off x="432225" y="4672750"/>
            <a:ext cx="740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102736" rtl="0" algn="l">
              <a:spcBef>
                <a:spcPts val="14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Sandra Laine, inspiré des tableau produit par</a:t>
            </a:r>
            <a:r>
              <a:rPr lang="fr" sz="800" u="sng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Rachel DeRoy-Ringuette</a:t>
            </a:r>
            <a:r>
              <a:rPr lang="fr" sz="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 et les travaux du</a:t>
            </a:r>
            <a:r>
              <a:rPr lang="fr" sz="800" u="sng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 Comité des compétences informationnelles en bibliothèque scolaire </a:t>
            </a:r>
            <a:r>
              <a:rPr lang="fr" sz="80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Ressource créée pour l’autoformation : Développer ses compétences informationnelles</a:t>
            </a:r>
            <a:endParaRPr sz="1100"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206825" y="221425"/>
            <a:ext cx="404239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4873200" y="1627200"/>
            <a:ext cx="35163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J'utilise des outils</a:t>
            </a:r>
            <a:b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 partage de signets et de gestion bibliographique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J'utilise des babillards virtuels </a:t>
            </a:r>
            <a:b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fr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 créer des collections de ressources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6778375" y="2817225"/>
            <a:ext cx="80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Evernote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5878375" y="2818575"/>
            <a:ext cx="80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Raindrop</a:t>
            </a:r>
            <a:endParaRPr sz="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7630525" y="2818575"/>
            <a:ext cx="80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Zotero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4834200" y="2817600"/>
            <a:ext cx="1038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Diigo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68800" y="2340000"/>
            <a:ext cx="540000" cy="54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1" name="Google Shape;91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965200" y="2314800"/>
            <a:ext cx="612000" cy="612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2" name="Google Shape;92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61600" y="2314800"/>
            <a:ext cx="576000" cy="576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3" name="Google Shape;93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729200" y="2314800"/>
            <a:ext cx="612000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357600" y="3709350"/>
            <a:ext cx="540000" cy="5400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5" name="Google Shape;95;p15"/>
          <p:cNvSpPr txBox="1"/>
          <p:nvPr/>
        </p:nvSpPr>
        <p:spPr>
          <a:xfrm>
            <a:off x="6235050" y="4212000"/>
            <a:ext cx="80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</a:t>
            </a:r>
            <a:endParaRPr sz="9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6" name="Google Shape;96;p15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478250" y="3700800"/>
            <a:ext cx="540000" cy="54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7" name="Google Shape;97;p15"/>
          <p:cNvSpPr txBox="1"/>
          <p:nvPr/>
        </p:nvSpPr>
        <p:spPr>
          <a:xfrm>
            <a:off x="5344900" y="4212000"/>
            <a:ext cx="80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Wakelet</a:t>
            </a:r>
            <a:endParaRPr sz="9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219900" y="3751850"/>
            <a:ext cx="54000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/>
        </p:nvSpPr>
        <p:spPr>
          <a:xfrm>
            <a:off x="7103588" y="4212000"/>
            <a:ext cx="806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Linoit</a:t>
            </a:r>
            <a:endParaRPr sz="9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