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Ubuntu"/>
      <p:regular r:id="rId13"/>
      <p:bold r:id="rId14"/>
      <p:italic r:id="rId15"/>
      <p:boldItalic r:id="rId16"/>
    </p:embeddedFont>
    <p:embeddedFont>
      <p:font typeface="Architects Daughter"/>
      <p:regular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A3CE2E0-3FFE-4EA3-BC95-CD39065332B4}">
  <a:tblStyle styleId="{EA3CE2E0-3FFE-4EA3-BC95-CD39065332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1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Ubuntu-regular.fntdata"/><Relationship Id="rId12" Type="http://schemas.openxmlformats.org/officeDocument/2006/relationships/slide" Target="slides/slide6.xml"/><Relationship Id="rId15" Type="http://schemas.openxmlformats.org/officeDocument/2006/relationships/font" Target="fonts/Ubuntu-italic.fntdata"/><Relationship Id="rId14" Type="http://schemas.openxmlformats.org/officeDocument/2006/relationships/font" Target="fonts/Ubuntu-bold.fntdata"/><Relationship Id="rId17" Type="http://schemas.openxmlformats.org/officeDocument/2006/relationships/font" Target="fonts/ArchitectsDaughter-regular.fntdata"/><Relationship Id="rId16" Type="http://schemas.openxmlformats.org/officeDocument/2006/relationships/font" Target="fonts/Ubuntu-bold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f17b6cdc77c0cc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f17b6cdc77c0cc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fee55966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fee55966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fee55966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fee55966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1311fc3a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1311fc3a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1311fc3a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1311fc3a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file/d/15_ideYXCVyRDoao83xZPVsG6EBH7pTZE/view?usp=sharing" TargetMode="External"/><Relationship Id="rId4" Type="http://schemas.openxmlformats.org/officeDocument/2006/relationships/hyperlink" Target="https://drive.google.com/file/d/1VJRSzGxAPkHgMJvy0-BryTPQh98yd0Uk/view?usp=sharing" TargetMode="External"/><Relationship Id="rId9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hyperlink" Target="https://drive.google.com/file/d/1Ag44BvzT5Ttp_0lVbVZ_C0ny2Kmak8H9/view?usp=sharing" TargetMode="External"/><Relationship Id="rId7" Type="http://schemas.openxmlformats.org/officeDocument/2006/relationships/hyperlink" Target="https://www.competencesinformationnelles.ca/" TargetMode="External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2.png"/><Relationship Id="rId22" Type="http://schemas.openxmlformats.org/officeDocument/2006/relationships/image" Target="../media/image14.png"/><Relationship Id="rId21" Type="http://schemas.openxmlformats.org/officeDocument/2006/relationships/hyperlink" Target="https://www.banq.qc.ca/recherches/" TargetMode="External"/><Relationship Id="rId24" Type="http://schemas.openxmlformats.org/officeDocument/2006/relationships/image" Target="../media/image23.png"/><Relationship Id="rId23" Type="http://schemas.openxmlformats.org/officeDocument/2006/relationships/hyperlink" Target="https://projetbiblius.ca/en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www.bing.com/" TargetMode="External"/><Relationship Id="rId9" Type="http://schemas.openxmlformats.org/officeDocument/2006/relationships/hyperlink" Target="https://drive.google.com/file/d/1Ag44BvzT5Ttp_0lVbVZ_C0ny2Kmak8H9/view?usp=sharing" TargetMode="External"/><Relationship Id="rId26" Type="http://schemas.openxmlformats.org/officeDocument/2006/relationships/hyperlink" Target="https://www.onf.ca/" TargetMode="External"/><Relationship Id="rId25" Type="http://schemas.openxmlformats.org/officeDocument/2006/relationships/hyperlink" Target="https://projetbiblius.ca/en/" TargetMode="External"/><Relationship Id="rId27" Type="http://schemas.openxmlformats.org/officeDocument/2006/relationships/image" Target="../media/image9.png"/><Relationship Id="rId5" Type="http://schemas.openxmlformats.org/officeDocument/2006/relationships/hyperlink" Target="https://www.qwant.com/" TargetMode="External"/><Relationship Id="rId6" Type="http://schemas.openxmlformats.org/officeDocument/2006/relationships/hyperlink" Target="https://www.ecosia.org/" TargetMode="External"/><Relationship Id="rId7" Type="http://schemas.openxmlformats.org/officeDocument/2006/relationships/hyperlink" Target="https://cap.banq.qc.ca/en" TargetMode="External"/><Relationship Id="rId8" Type="http://schemas.openxmlformats.org/officeDocument/2006/relationships/hyperlink" Target="https://www.nfb.ca/" TargetMode="External"/><Relationship Id="rId11" Type="http://schemas.openxmlformats.org/officeDocument/2006/relationships/image" Target="../media/image13.png"/><Relationship Id="rId10" Type="http://schemas.openxmlformats.org/officeDocument/2006/relationships/hyperlink" Target="https://www.competencesinformationnelles.ca/" TargetMode="External"/><Relationship Id="rId13" Type="http://schemas.openxmlformats.org/officeDocument/2006/relationships/image" Target="../media/image3.png"/><Relationship Id="rId12" Type="http://schemas.openxmlformats.org/officeDocument/2006/relationships/hyperlink" Target="https://www.google.com/" TargetMode="External"/><Relationship Id="rId15" Type="http://schemas.openxmlformats.org/officeDocument/2006/relationships/hyperlink" Target="https://www.qwant.com/" TargetMode="External"/><Relationship Id="rId14" Type="http://schemas.openxmlformats.org/officeDocument/2006/relationships/hyperlink" Target="https://www.google.com/" TargetMode="External"/><Relationship Id="rId17" Type="http://schemas.openxmlformats.org/officeDocument/2006/relationships/hyperlink" Target="https://www.bing.com/" TargetMode="External"/><Relationship Id="rId16" Type="http://schemas.openxmlformats.org/officeDocument/2006/relationships/image" Target="../media/image6.png"/><Relationship Id="rId19" Type="http://schemas.openxmlformats.org/officeDocument/2006/relationships/hyperlink" Target="https://www.ecosia.org/?c=en" TargetMode="External"/><Relationship Id="rId1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Ag44BvzT5Ttp_0lVbVZ_C0ny2Kmak8H9/view?usp=sharing" TargetMode="External"/><Relationship Id="rId4" Type="http://schemas.openxmlformats.org/officeDocument/2006/relationships/hyperlink" Target="https://www.competencesinformationnelles.ca/" TargetMode="External"/><Relationship Id="rId9" Type="http://schemas.openxmlformats.org/officeDocument/2006/relationships/hyperlink" Target="https://www.tumblr.com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hyperlink" Target="https://www.tumblr.com/" TargetMode="External"/><Relationship Id="rId8" Type="http://schemas.openxmlformats.org/officeDocument/2006/relationships/image" Target="../media/image8.png"/><Relationship Id="rId11" Type="http://schemas.openxmlformats.org/officeDocument/2006/relationships/hyperlink" Target="https://www.facebook.com/" TargetMode="External"/><Relationship Id="rId10" Type="http://schemas.openxmlformats.org/officeDocument/2006/relationships/hyperlink" Target="https://twitter.com/" TargetMode="External"/><Relationship Id="rId13" Type="http://schemas.openxmlformats.org/officeDocument/2006/relationships/hyperlink" Target="https://www.facebook.com/" TargetMode="External"/><Relationship Id="rId12" Type="http://schemas.openxmlformats.org/officeDocument/2006/relationships/hyperlink" Target="https://www.instagram.com/" TargetMode="External"/><Relationship Id="rId15" Type="http://schemas.openxmlformats.org/officeDocument/2006/relationships/hyperlink" Target="https://twitter.com/" TargetMode="External"/><Relationship Id="rId14" Type="http://schemas.openxmlformats.org/officeDocument/2006/relationships/image" Target="../media/image5.png"/><Relationship Id="rId17" Type="http://schemas.openxmlformats.org/officeDocument/2006/relationships/hyperlink" Target="https://www.instagram.com/" TargetMode="External"/><Relationship Id="rId16" Type="http://schemas.openxmlformats.org/officeDocument/2006/relationships/image" Target="../media/image4.png"/><Relationship Id="rId1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Ag44BvzT5Ttp_0lVbVZ_C0ny2Kmak8H9/view?usp=sharing" TargetMode="External"/><Relationship Id="rId4" Type="http://schemas.openxmlformats.org/officeDocument/2006/relationships/hyperlink" Target="https://www.competencesinformationnelles.ca/" TargetMode="External"/><Relationship Id="rId9" Type="http://schemas.openxmlformats.org/officeDocument/2006/relationships/hyperlink" Target="https://flipboard.com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hyperlink" Target="https://feedly.com/" TargetMode="External"/><Relationship Id="rId8" Type="http://schemas.openxmlformats.org/officeDocument/2006/relationships/hyperlink" Target="https://www.netvibes.com" TargetMode="External"/><Relationship Id="rId11" Type="http://schemas.openxmlformats.org/officeDocument/2006/relationships/image" Target="../media/image15.png"/><Relationship Id="rId10" Type="http://schemas.openxmlformats.org/officeDocument/2006/relationships/hyperlink" Target="https://www.netvibes.com/en" TargetMode="External"/><Relationship Id="rId13" Type="http://schemas.openxmlformats.org/officeDocument/2006/relationships/image" Target="../media/image16.png"/><Relationship Id="rId12" Type="http://schemas.openxmlformats.org/officeDocument/2006/relationships/hyperlink" Target="https://flipboard.com/" TargetMode="External"/><Relationship Id="rId15" Type="http://schemas.openxmlformats.org/officeDocument/2006/relationships/image" Target="../media/image17.png"/><Relationship Id="rId14" Type="http://schemas.openxmlformats.org/officeDocument/2006/relationships/hyperlink" Target="https://feedly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Ag44BvzT5Ttp_0lVbVZ_C0ny2Kmak8H9/view?usp=sharing" TargetMode="External"/><Relationship Id="rId4" Type="http://schemas.openxmlformats.org/officeDocument/2006/relationships/hyperlink" Target="https://www.competencesinformationnelles.ca/" TargetMode="External"/><Relationship Id="rId9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20.png"/><Relationship Id="rId8" Type="http://schemas.openxmlformats.org/officeDocument/2006/relationships/hyperlink" Target="https://en.linoit.com/" TargetMode="External"/><Relationship Id="rId11" Type="http://schemas.openxmlformats.org/officeDocument/2006/relationships/hyperlink" Target="https://wke.lt/w/s/xwdcxi" TargetMode="External"/><Relationship Id="rId10" Type="http://schemas.openxmlformats.org/officeDocument/2006/relationships/hyperlink" Target="https://padlet.com/" TargetMode="External"/><Relationship Id="rId13" Type="http://schemas.openxmlformats.org/officeDocument/2006/relationships/hyperlink" Target="https://wke.lt/w/s/xwdcxi" TargetMode="External"/><Relationship Id="rId1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03176" y="348800"/>
            <a:ext cx="7320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EEEEE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Inquiry Process</a:t>
            </a:r>
            <a:endParaRPr b="1" sz="2400">
              <a:solidFill>
                <a:srgbClr val="EEEEEE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79825" y="4748950"/>
            <a:ext cx="647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2"/>
                </a:solidFill>
                <a:latin typeface="Ubuntu"/>
                <a:ea typeface="Ubuntu"/>
                <a:cs typeface="Ubuntu"/>
                <a:sym typeface="Ubuntu"/>
              </a:rPr>
              <a:t>* We invite you to make a copy of this document and modify it according to your needs. (File → Create a copy).</a:t>
            </a:r>
            <a:endParaRPr sz="800">
              <a:solidFill>
                <a:srgbClr val="EEEEEE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75" y="419000"/>
            <a:ext cx="900000" cy="8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820775" y="2915550"/>
            <a:ext cx="205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" sz="3000">
                <a:solidFill>
                  <a:srgbClr val="EEEEE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Search</a:t>
            </a:r>
            <a:endParaRPr b="1" sz="3000">
              <a:solidFill>
                <a:srgbClr val="EEEEEE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 flipH="1" rot="10800000">
            <a:off x="930100" y="3460000"/>
            <a:ext cx="5506500" cy="37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75" y="4550400"/>
            <a:ext cx="720000" cy="248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oogle Shape;64;p14"/>
          <p:cNvGraphicFramePr/>
          <p:nvPr/>
        </p:nvGraphicFramePr>
        <p:xfrm>
          <a:off x="475200" y="7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{EA3CE2E0-3FFE-4EA3-BC95-CD39065332B4}</a:tableStyleId>
              </a:tblPr>
              <a:tblGrid>
                <a:gridCol w="4109375"/>
                <a:gridCol w="4109375"/>
              </a:tblGrid>
              <a:tr h="71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Ubuntu"/>
                          <a:ea typeface="Ubuntu"/>
                          <a:cs typeface="Ubuntu"/>
                          <a:sym typeface="Ubuntu"/>
                        </a:rPr>
                        <a:t>Step</a:t>
                      </a:r>
                      <a:r>
                        <a:rPr lang="fr">
                          <a:latin typeface="Ubuntu"/>
                          <a:ea typeface="Ubuntu"/>
                          <a:cs typeface="Ubuntu"/>
                          <a:sym typeface="Ubuntu"/>
                        </a:rPr>
                        <a:t>s</a:t>
                      </a:r>
                      <a:r>
                        <a:rPr lang="fr">
                          <a:latin typeface="Ubuntu"/>
                          <a:ea typeface="Ubuntu"/>
                          <a:cs typeface="Ubuntu"/>
                          <a:sym typeface="Ubuntu"/>
                        </a:rPr>
                        <a:t> of the Inquiry Process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Class Resources</a:t>
                      </a:r>
                      <a:endParaRPr/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  <a:tr h="307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5" name="Google Shape;65;p14"/>
          <p:cNvSpPr txBox="1"/>
          <p:nvPr/>
        </p:nvSpPr>
        <p:spPr>
          <a:xfrm>
            <a:off x="1472175" y="1496250"/>
            <a:ext cx="3183300" cy="30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search various sources of information. 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determine which source is the most pertinent. 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write my research keywords in a search engine, a library catalogue or a database </a:t>
            </a:r>
            <a:r>
              <a:rPr lang="fr" sz="1000">
                <a:latin typeface="Ubuntu"/>
                <a:ea typeface="Ubuntu"/>
                <a:cs typeface="Ubuntu"/>
                <a:sym typeface="Ubuntu"/>
              </a:rPr>
              <a:t>(using, if necessary, Boolean operators or advanced search parameters).</a:t>
            </a:r>
            <a:endParaRPr sz="1000"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reformulate if needed.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keep traces of the sources and documents that seem most pertinent. 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use different modes of research (facets).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Ubuntu"/>
              <a:buChar char="❏"/>
            </a:pPr>
            <a:r>
              <a:rPr lang="fr" sz="1100">
                <a:latin typeface="Ubuntu"/>
                <a:ea typeface="Ubuntu"/>
                <a:cs typeface="Ubuntu"/>
                <a:sym typeface="Ubuntu"/>
              </a:rPr>
              <a:t>I use bibliographies to focus my research.</a:t>
            </a:r>
            <a:endParaRPr sz="11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75200" y="3040575"/>
            <a:ext cx="11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Where can I find information?</a:t>
            </a:r>
            <a:endParaRPr b="1" sz="900"/>
          </a:p>
        </p:txBody>
      </p:sp>
      <p:sp>
        <p:nvSpPr>
          <p:cNvPr id="67" name="Google Shape;67;p14"/>
          <p:cNvSpPr txBox="1"/>
          <p:nvPr/>
        </p:nvSpPr>
        <p:spPr>
          <a:xfrm>
            <a:off x="4871950" y="1454700"/>
            <a:ext cx="3606000" cy="18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LEARN Quebec Resources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Ubuntu"/>
              <a:ea typeface="Ubuntu"/>
              <a:cs typeface="Ubuntu"/>
              <a:sym typeface="Ubuntu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Char char="●"/>
            </a:pPr>
            <a:r>
              <a:rPr lang="fr" sz="10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Information gathering</a:t>
            </a:r>
            <a:endParaRPr sz="10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2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buntu"/>
              <a:buChar char="●"/>
            </a:pPr>
            <a:r>
              <a:rPr lang="fr" sz="10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Selecting Relevant Information</a:t>
            </a:r>
            <a:endParaRPr sz="11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5498" y="1371933"/>
            <a:ext cx="757800" cy="41676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432225" y="4672750"/>
            <a:ext cx="74073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Sandra Laine, inspired by the following charts produced by 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Rachel DeRoy-Ringuette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and the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Comité des compétences informationnelles en bibliothèque scolaire. 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Resource created for the online training: Developing your Information Literacy Competencies on Campus RÉCIT</a:t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206825" y="221425"/>
            <a:ext cx="40423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2175" y="2072975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5"/>
          <p:cNvGraphicFramePr/>
          <p:nvPr/>
        </p:nvGraphicFramePr>
        <p:xfrm>
          <a:off x="475200" y="7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{EA3CE2E0-3FFE-4EA3-BC95-CD39065332B4}</a:tableStyleId>
              </a:tblPr>
              <a:tblGrid>
                <a:gridCol w="4109375"/>
                <a:gridCol w="4109375"/>
              </a:tblGrid>
              <a:tr h="71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Ubuntu"/>
                          <a:ea typeface="Ubuntu"/>
                          <a:cs typeface="Ubuntu"/>
                          <a:sym typeface="Ubuntu"/>
                        </a:rPr>
                        <a:t>When and how to use digital tools?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Suggested Digital Tools</a:t>
                      </a:r>
                      <a:endParaRPr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  <a:tr h="307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7" name="Google Shape;77;p15"/>
          <p:cNvSpPr txBox="1"/>
          <p:nvPr/>
        </p:nvSpPr>
        <p:spPr>
          <a:xfrm>
            <a:off x="4678375" y="1627200"/>
            <a:ext cx="38121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 use a different search engines.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 use different catalogues and databases. 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617025" y="1941650"/>
            <a:ext cx="2782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Char char="●"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Search for extensive sources of information using my predetermined keywords.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Char char="●"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Refine and expand my research: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Char char="○"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using the advanced search;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buntu"/>
              <a:buChar char="○"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using </a:t>
            </a: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Boolean</a:t>
            </a: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operators and search modes.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700" y="2080675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0" name="Google Shape;80;p15"/>
          <p:cNvSpPr txBox="1"/>
          <p:nvPr/>
        </p:nvSpPr>
        <p:spPr>
          <a:xfrm>
            <a:off x="6625975" y="258862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Bing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725975" y="25899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Qwant</a:t>
            </a:r>
            <a:endParaRPr sz="1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7478125" y="25899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Ecosia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5344975" y="40665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BAnQ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7097113" y="40665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NFB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432225" y="4672750"/>
            <a:ext cx="74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Sandra Laine, inspired by the following charts produced by 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Rachel DeRoy-Ringuette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and the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Comité des compétences informationnelles en bibliothèque scolaire. 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Resource created for the online training: Developing your Information Literacy Competencies on Campus RÉCIT</a:t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11">
            <a:alphaModFix amt="50000"/>
          </a:blip>
          <a:stretch>
            <a:fillRect/>
          </a:stretch>
        </p:blipFill>
        <p:spPr>
          <a:xfrm>
            <a:off x="206825" y="221425"/>
            <a:ext cx="40423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73000" y="2165325"/>
            <a:ext cx="432000" cy="43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8" name="Google Shape;88;p15"/>
          <p:cNvSpPr txBox="1"/>
          <p:nvPr/>
        </p:nvSpPr>
        <p:spPr>
          <a:xfrm>
            <a:off x="4895300" y="2588400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9" name="Google Shape;89;p15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827313" y="2086800"/>
            <a:ext cx="540000" cy="534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0" name="Google Shape;90;p15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815400" y="2163600"/>
            <a:ext cx="468000" cy="46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1" name="Google Shape;91;p15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7566125" y="2112000"/>
            <a:ext cx="612000" cy="61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2" name="Google Shape;92;p15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504989" y="3694200"/>
            <a:ext cx="460800" cy="46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3" name="Google Shape;93;p15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 b="47184" l="25112" r="24482" t="0"/>
          <a:stretch/>
        </p:blipFill>
        <p:spPr>
          <a:xfrm>
            <a:off x="6268750" y="3519050"/>
            <a:ext cx="728250" cy="608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4" name="Google Shape;94;p15"/>
          <p:cNvSpPr txBox="1"/>
          <p:nvPr/>
        </p:nvSpPr>
        <p:spPr>
          <a:xfrm>
            <a:off x="6235200" y="4066563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Biblius.ca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5" name="Google Shape;95;p15">
            <a:hlinkClick r:id="rId26"/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7243975" y="3647700"/>
            <a:ext cx="478800" cy="502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6" name="Google Shape;96;p15"/>
          <p:cNvSpPr txBox="1"/>
          <p:nvPr/>
        </p:nvSpPr>
        <p:spPr>
          <a:xfrm>
            <a:off x="628400" y="3046500"/>
            <a:ext cx="11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Where can I find information?</a:t>
            </a:r>
            <a:endParaRPr b="1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16"/>
          <p:cNvGraphicFramePr/>
          <p:nvPr/>
        </p:nvGraphicFramePr>
        <p:xfrm>
          <a:off x="475200" y="7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{EA3CE2E0-3FFE-4EA3-BC95-CD39065332B4}</a:tableStyleId>
              </a:tblPr>
              <a:tblGrid>
                <a:gridCol w="4109375"/>
                <a:gridCol w="4109375"/>
              </a:tblGrid>
              <a:tr h="71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Ubuntu"/>
                          <a:ea typeface="Ubuntu"/>
                          <a:cs typeface="Ubuntu"/>
                          <a:sym typeface="Ubuntu"/>
                        </a:rPr>
                        <a:t>When and how to use digital tools?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Suggested Digital Tools</a:t>
                      </a:r>
                      <a:endParaRPr>
                        <a:solidFill>
                          <a:schemeClr val="dk1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  <a:tr h="307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2" name="Google Shape;102;p16"/>
          <p:cNvSpPr txBox="1"/>
          <p:nvPr/>
        </p:nvSpPr>
        <p:spPr>
          <a:xfrm>
            <a:off x="1681200" y="2300400"/>
            <a:ext cx="278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 question experts.</a:t>
            </a:r>
            <a:endParaRPr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432225" y="4672750"/>
            <a:ext cx="7407300" cy="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Sandra Laine, inspired by the following charts produced by 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Rachel DeRoy-Ringuette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and the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Comité des compétences informationnelles en bibliothèque scolaire. 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Resource created for the online training: Developing your Information Literacy Competencies on Campus RÉCIT</a:t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700" y="2080675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5" name="Google Shape;105;p16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206825" y="221425"/>
            <a:ext cx="40423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4910400" y="1703400"/>
            <a:ext cx="35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 use different social media platforms.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7" name="Google Shape;107;p1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79600" y="2119200"/>
            <a:ext cx="540000" cy="534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8" name="Google Shape;108;p16"/>
          <p:cNvSpPr txBox="1"/>
          <p:nvPr/>
        </p:nvSpPr>
        <p:spPr>
          <a:xfrm>
            <a:off x="7560800" y="2580000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Tumblr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832000" y="258012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4932000" y="25814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684150" y="2581475"/>
            <a:ext cx="87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Instagram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12" name="Google Shape;112;p16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053100" y="2118813"/>
            <a:ext cx="540000" cy="54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3" name="Google Shape;113;p16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941413" y="2102825"/>
            <a:ext cx="540000" cy="54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4" name="Google Shape;114;p16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829750" y="2118813"/>
            <a:ext cx="540001" cy="540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5" name="Google Shape;115;p16"/>
          <p:cNvSpPr txBox="1"/>
          <p:nvPr/>
        </p:nvSpPr>
        <p:spPr>
          <a:xfrm>
            <a:off x="628400" y="3061475"/>
            <a:ext cx="11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Where can I find information?</a:t>
            </a:r>
            <a:endParaRPr b="1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p17"/>
          <p:cNvGraphicFramePr/>
          <p:nvPr/>
        </p:nvGraphicFramePr>
        <p:xfrm>
          <a:off x="475200" y="7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{EA3CE2E0-3FFE-4EA3-BC95-CD39065332B4}</a:tableStyleId>
              </a:tblPr>
              <a:tblGrid>
                <a:gridCol w="4109375"/>
                <a:gridCol w="4109375"/>
              </a:tblGrid>
              <a:tr h="71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Ubuntu"/>
                          <a:ea typeface="Ubuntu"/>
                          <a:cs typeface="Ubuntu"/>
                          <a:sym typeface="Ubuntu"/>
                        </a:rPr>
                        <a:t>When and how to use digital tools?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Suggested Digital Tools</a:t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  <a:tr h="307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1" name="Google Shape;121;p17"/>
          <p:cNvSpPr txBox="1"/>
          <p:nvPr/>
        </p:nvSpPr>
        <p:spPr>
          <a:xfrm>
            <a:off x="1681200" y="2300400"/>
            <a:ext cx="278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Stay informed on the latest news or publications on a website.</a:t>
            </a:r>
            <a:endParaRPr sz="13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32225" y="4672750"/>
            <a:ext cx="74073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Sandra Laine, inspired by the following charts produced by 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Rachel DeRoy-Ringuette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and the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Comité des compétences informationnelles en bibliothèque scolaire. 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Resource created for the online training: Developing your Information Literacy Competencies on Campus RÉCIT</a:t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z</a:t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700" y="2080675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4" name="Google Shape;124;p17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206825" y="221425"/>
            <a:ext cx="40423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>
            <a:off x="4950450" y="1703400"/>
            <a:ext cx="35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 use a content aggregator.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7103600" y="3037200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Feedly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5374800" y="303732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Netvibes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6199200" y="3038675"/>
            <a:ext cx="878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Flipboard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9" name="Google Shape;129;p17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84225" y="2560025"/>
            <a:ext cx="540000" cy="54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0" name="Google Shape;130;p17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08000" y="2610600"/>
            <a:ext cx="468000" cy="47134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1" name="Google Shape;131;p17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252568" y="2609700"/>
            <a:ext cx="468000" cy="468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2" name="Google Shape;132;p17"/>
          <p:cNvSpPr txBox="1"/>
          <p:nvPr/>
        </p:nvSpPr>
        <p:spPr>
          <a:xfrm>
            <a:off x="628400" y="3039300"/>
            <a:ext cx="11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Where can I find information?</a:t>
            </a:r>
            <a:endParaRPr b="1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7" name="Google Shape;137;p18"/>
          <p:cNvGraphicFramePr/>
          <p:nvPr/>
        </p:nvGraphicFramePr>
        <p:xfrm>
          <a:off x="475200" y="73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{EA3CE2E0-3FFE-4EA3-BC95-CD39065332B4}</a:tableStyleId>
              </a:tblPr>
              <a:tblGrid>
                <a:gridCol w="4109375"/>
                <a:gridCol w="4109375"/>
              </a:tblGrid>
              <a:tr h="715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Ubuntu"/>
                          <a:ea typeface="Ubuntu"/>
                          <a:cs typeface="Ubuntu"/>
                          <a:sym typeface="Ubuntu"/>
                        </a:rPr>
                        <a:t>When and how to use digital tools?</a:t>
                      </a:r>
                      <a:endParaRPr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Suggested Digital Tools</a:t>
                      </a:r>
                      <a:endParaRPr sz="16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  <a:tr h="3078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FF">
                        <a:alpha val="843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8" name="Google Shape;138;p18"/>
          <p:cNvSpPr txBox="1"/>
          <p:nvPr/>
        </p:nvSpPr>
        <p:spPr>
          <a:xfrm>
            <a:off x="1681200" y="2300400"/>
            <a:ext cx="2782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Keep traces of the information found.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Ubuntu"/>
              <a:buChar char="●"/>
            </a:pPr>
            <a:r>
              <a:rPr lang="fr" sz="12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Organize content in different categories or type of resources. </a:t>
            </a:r>
            <a:endParaRPr sz="12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32225" y="4672750"/>
            <a:ext cx="7407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102736" rtl="0" algn="l">
              <a:spcBef>
                <a:spcPts val="1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Sandra Laine, inspired by the following charts produced by 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Rachel DeRoy-Ringuette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 and the</a:t>
            </a:r>
            <a:r>
              <a:rPr lang="fr" sz="800" u="sng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 Comité des compétences informationnelles en bibliothèque scolaire. </a:t>
            </a:r>
            <a:r>
              <a:rPr lang="fr" sz="8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Resource created for the online training: Developing your Information Literacy Competencies on Campus RÉCIT</a:t>
            </a:r>
            <a:endParaRPr sz="8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700" y="2080675"/>
            <a:ext cx="900000" cy="90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1" name="Google Shape;141;p18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206825" y="221425"/>
            <a:ext cx="404239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8"/>
          <p:cNvSpPr txBox="1"/>
          <p:nvPr/>
        </p:nvSpPr>
        <p:spPr>
          <a:xfrm>
            <a:off x="4950450" y="1703400"/>
            <a:ext cx="3516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I use online notice boards.</a:t>
            </a:r>
            <a:endParaRPr sz="11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3" name="Google Shape;14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2800" y="2570400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5366488" y="3038400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Linoit</a:t>
            </a:r>
            <a:endParaRPr sz="9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57600" y="2571750"/>
            <a:ext cx="540000" cy="540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6" name="Google Shape;146;p18"/>
          <p:cNvSpPr txBox="1"/>
          <p:nvPr/>
        </p:nvSpPr>
        <p:spPr>
          <a:xfrm>
            <a:off x="6235050" y="3039600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</a:t>
            </a:r>
            <a:endParaRPr sz="900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47" name="Google Shape;147;p18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36950" y="2571738"/>
            <a:ext cx="540000" cy="540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8" name="Google Shape;148;p18"/>
          <p:cNvSpPr txBox="1"/>
          <p:nvPr/>
        </p:nvSpPr>
        <p:spPr>
          <a:xfrm>
            <a:off x="7103600" y="3038275"/>
            <a:ext cx="806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 u="sng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Wakelet</a:t>
            </a:r>
            <a:endParaRPr sz="9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628400" y="3039600"/>
            <a:ext cx="117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Where can I find information?</a:t>
            </a:r>
            <a:endParaRPr b="1"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