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Roboto Slab"/>
      <p:regular r:id="rId20"/>
      <p:bold r:id="rId21"/>
    </p:embeddedFont>
    <p:embeddedFont>
      <p:font typeface="Ubuntu"/>
      <p:regular r:id="rId22"/>
      <p:bold r:id="rId23"/>
      <p:italic r:id="rId24"/>
      <p:boldItalic r:id="rId25"/>
    </p:embeddedFont>
    <p:embeddedFont>
      <p:font typeface="Nixie One"/>
      <p:regular r:id="rId26"/>
    </p:embeddedFont>
    <p:embeddedFont>
      <p:font typeface="Montserrat"/>
      <p:regular r:id="rId27"/>
      <p:bold r:id="rId28"/>
      <p:italic r:id="rId29"/>
      <p:boldItalic r:id="rId30"/>
    </p:embeddedFont>
    <p:embeddedFont>
      <p:font typeface="Viga"/>
      <p:regular r:id="rId31"/>
    </p:embeddedFont>
    <p:embeddedFont>
      <p:font typeface="Century Gothic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Slab-regular.fntdata"/><Relationship Id="rId22" Type="http://schemas.openxmlformats.org/officeDocument/2006/relationships/font" Target="fonts/Ubuntu-regular.fntdata"/><Relationship Id="rId21" Type="http://schemas.openxmlformats.org/officeDocument/2006/relationships/font" Target="fonts/RobotoSlab-bold.fntdata"/><Relationship Id="rId24" Type="http://schemas.openxmlformats.org/officeDocument/2006/relationships/font" Target="fonts/Ubuntu-italic.fntdata"/><Relationship Id="rId23" Type="http://schemas.openxmlformats.org/officeDocument/2006/relationships/font" Target="fonts/Ubuntu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NixieOne-regular.fntdata"/><Relationship Id="rId25" Type="http://schemas.openxmlformats.org/officeDocument/2006/relationships/font" Target="fonts/Ubuntu-boldItalic.fntdata"/><Relationship Id="rId28" Type="http://schemas.openxmlformats.org/officeDocument/2006/relationships/font" Target="fonts/Montserrat-bold.fntdata"/><Relationship Id="rId27" Type="http://schemas.openxmlformats.org/officeDocument/2006/relationships/font" Target="fonts/Montserra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Viga-regular.fntdata"/><Relationship Id="rId30" Type="http://schemas.openxmlformats.org/officeDocument/2006/relationships/font" Target="fonts/Montserrat-boldItalic.fntdata"/><Relationship Id="rId11" Type="http://schemas.openxmlformats.org/officeDocument/2006/relationships/slide" Target="slides/slide7.xml"/><Relationship Id="rId33" Type="http://schemas.openxmlformats.org/officeDocument/2006/relationships/font" Target="fonts/CenturyGothic-bold.fntdata"/><Relationship Id="rId10" Type="http://schemas.openxmlformats.org/officeDocument/2006/relationships/slide" Target="slides/slide6.xml"/><Relationship Id="rId32" Type="http://schemas.openxmlformats.org/officeDocument/2006/relationships/font" Target="fonts/CenturyGothic-regular.fntdata"/><Relationship Id="rId13" Type="http://schemas.openxmlformats.org/officeDocument/2006/relationships/slide" Target="slides/slide9.xml"/><Relationship Id="rId35" Type="http://schemas.openxmlformats.org/officeDocument/2006/relationships/font" Target="fonts/CenturyGothic-boldItalic.fntdata"/><Relationship Id="rId12" Type="http://schemas.openxmlformats.org/officeDocument/2006/relationships/slide" Target="slides/slide8.xml"/><Relationship Id="rId34" Type="http://schemas.openxmlformats.org/officeDocument/2006/relationships/font" Target="fonts/CenturyGothic-italic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9557ed5300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9557ed5300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64f372143_1_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964f372143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298a914ca47_0_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298a914ca4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f23b53a0b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ef23b53a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9557ed5300_0_47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9557ed5300_0_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956dafb0e5_0_6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2956dafb0e5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956dafb0e5_0_7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956dafb0e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557ed5300_0_16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557ed5300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9557ed5300_0_43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9557ed5300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9557ed5300_0_4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29557ed5300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dddfd56c89_0_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2dddfd56c8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dddfd56c89_0_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dddfd56c8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9557ed5300_0_4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9557ed5300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557ed5300_0_45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9557ed5300_0_4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9557ed5300_0_4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29557ed5300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tyle A">
  <p:cSld name="BLANK_1_1">
    <p:bg>
      <p:bgPr>
        <a:solidFill>
          <a:schemeClr val="accent4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91" name="Google Shape;91;p11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1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1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tyle B">
  <p:cSld name="BLANK_1_1_1">
    <p:bg>
      <p:bgPr>
        <a:solidFill>
          <a:schemeClr val="accen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2">
  <p:cSld name="TITLE_2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Font typeface="Viga"/>
              <a:buNone/>
              <a:defRPr sz="5200">
                <a:latin typeface="Viga"/>
                <a:ea typeface="Viga"/>
                <a:cs typeface="Viga"/>
                <a:sym typeface="Vig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3" name="Google Shape;103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Ubuntu"/>
              <a:buNone/>
              <a:defRPr sz="2800">
                <a:latin typeface="Ubuntu"/>
                <a:ea typeface="Ubuntu"/>
                <a:cs typeface="Ubuntu"/>
                <a:sym typeface="Ubuntu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4" name="Google Shape;10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BLANK_1_2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>
            <p:ph idx="12" type="sldNum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 1">
  <p:cSld name="BLANK_1_3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/>
          <p:nvPr>
            <p:ph idx="12" type="sldNum"/>
          </p:nvPr>
        </p:nvSpPr>
        <p:spPr>
          <a:xfrm>
            <a:off x="4297650" y="4853299"/>
            <a:ext cx="548700" cy="29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/>
            </a:lvl1pPr>
            <a:lvl2pPr lvl="1" rtl="0" algn="ctr">
              <a:buNone/>
              <a:defRPr/>
            </a:lvl2pPr>
            <a:lvl3pPr lvl="2" rtl="0" algn="ctr">
              <a:buNone/>
              <a:defRPr/>
            </a:lvl3pPr>
            <a:lvl4pPr lvl="3" rtl="0" algn="ctr">
              <a:buNone/>
              <a:defRPr/>
            </a:lvl4pPr>
            <a:lvl5pPr lvl="4" rtl="0" algn="ctr">
              <a:buNone/>
              <a:defRPr/>
            </a:lvl5pPr>
            <a:lvl6pPr lvl="5" rtl="0" algn="ctr">
              <a:buNone/>
              <a:defRPr/>
            </a:lvl6pPr>
            <a:lvl7pPr lvl="6" rtl="0" algn="ctr">
              <a:buNone/>
              <a:defRPr/>
            </a:lvl7pPr>
            <a:lvl8pPr lvl="7" rtl="0" algn="ctr">
              <a:buNone/>
              <a:defRPr/>
            </a:lvl8pPr>
            <a:lvl9pPr lvl="8" rtl="0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 sz="18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indent="-3556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indent="-3556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indent="-355600" lvl="3" marL="1828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indent="-355600" lvl="4" marL="22860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indent="-355600" lvl="5" marL="27432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indent="-355600" lvl="6" marL="3200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indent="-355600" lvl="7" marL="3657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indent="-355600" lvl="8" marL="41148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" name="Google Shape;39;p5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879125" y="1744500"/>
            <a:ext cx="7544400" cy="32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entury Gothic"/>
              <a:buChar char="■"/>
              <a:defRPr sz="170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❏"/>
              <a:defRPr sz="2800"/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pen Sans"/>
              <a:buChar char="❏"/>
              <a:defRPr sz="2800"/>
            </a:lvl3pPr>
            <a:lvl4pPr indent="-4064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4pPr>
            <a:lvl5pPr indent="-4064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5pPr>
            <a:lvl6pPr indent="-4064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6pPr>
            <a:lvl7pPr indent="-4064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7pPr>
            <a:lvl8pPr indent="-4064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8pPr>
            <a:lvl9pPr indent="-4064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Open Sans"/>
              <a:buChar char="❏"/>
              <a:defRPr sz="2800"/>
            </a:lvl9pPr>
          </a:lstStyle>
          <a:p/>
        </p:txBody>
      </p:sp>
      <p:sp>
        <p:nvSpPr>
          <p:cNvPr id="41" name="Google Shape;41;p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6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6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" name="Google Shape;49;p6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0" name="Google Shape;50;p6"/>
          <p:cNvSpPr txBox="1"/>
          <p:nvPr>
            <p:ph idx="1" type="body"/>
          </p:nvPr>
        </p:nvSpPr>
        <p:spPr>
          <a:xfrm>
            <a:off x="1146025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1" name="Google Shape;51;p6"/>
          <p:cNvSpPr txBox="1"/>
          <p:nvPr>
            <p:ph idx="2" type="body"/>
          </p:nvPr>
        </p:nvSpPr>
        <p:spPr>
          <a:xfrm>
            <a:off x="5026623" y="1767275"/>
            <a:ext cx="3660300" cy="31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2" name="Google Shape;52;p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55" name="Google Shape;55;p7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7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7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7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0" name="Google Shape;60;p7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" type="body"/>
          </p:nvPr>
        </p:nvSpPr>
        <p:spPr>
          <a:xfrm>
            <a:off x="1146025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2" type="body"/>
          </p:nvPr>
        </p:nvSpPr>
        <p:spPr>
          <a:xfrm>
            <a:off x="3679388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3" type="body"/>
          </p:nvPr>
        </p:nvSpPr>
        <p:spPr>
          <a:xfrm>
            <a:off x="6212750" y="1773300"/>
            <a:ext cx="2409900" cy="315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64" name="Google Shape;64;p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" name="Google Shape;72;p8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73" name="Google Shape;73;p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76" name="Google Shape;76;p9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9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9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9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9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ctr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81" name="Google Shape;81;p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b="1"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rtl="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indent="-381000" lvl="1" marL="9144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indent="-381000" lvl="2" marL="13716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hyperlink" Target="https://recitmst.qc.ca/" TargetMode="External"/><Relationship Id="rId5" Type="http://schemas.openxmlformats.org/officeDocument/2006/relationships/hyperlink" Target="https://creativecommons.org/licenses/by-nc-sa/4.0/deed.fr" TargetMode="External"/><Relationship Id="rId6" Type="http://schemas.openxmlformats.org/officeDocument/2006/relationships/hyperlink" Target="https://creativecommons.org/licenses/by-nc-sa/4.0/deed.fr" TargetMode="External"/><Relationship Id="rId7" Type="http://schemas.openxmlformats.org/officeDocument/2006/relationships/image" Target="../media/image3.png"/><Relationship Id="rId8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://desmos.com" TargetMode="External"/><Relationship Id="rId4" Type="http://schemas.openxmlformats.org/officeDocument/2006/relationships/hyperlink" Target="https://www.desmos.com/testing/quebec/graphing?lang=fr" TargetMode="External"/><Relationship Id="rId5" Type="http://schemas.openxmlformats.org/officeDocument/2006/relationships/hyperlink" Target="https://youtu.be/rauUIsYPIUg" TargetMode="External"/><Relationship Id="rId6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desmos.com" TargetMode="External"/><Relationship Id="rId4" Type="http://schemas.openxmlformats.org/officeDocument/2006/relationships/hyperlink" Target="https://www.desmos.com/testing/quebec/graphing?lang=fr" TargetMode="External"/><Relationship Id="rId5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loom.com/share/0c501880d81543b5b5ebedc75eb0fea0?sid=23fa9978-7728-40a3-82ba-b98cb2e2d184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hyperlink" Target="https://docs.google.com/presentation/d/1wiSbxz9VIvo8ZIhtMWImhZBBebvkSJ3jm3gj-cxozW8/edit?usp=sharing" TargetMode="External"/><Relationship Id="rId10" Type="http://schemas.openxmlformats.org/officeDocument/2006/relationships/hyperlink" Target="mailto:equipe@recitmst.qc.ca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hyperlink" Target="mailto:equipemst@recit.qc.ca" TargetMode="External"/><Relationship Id="rId9" Type="http://schemas.openxmlformats.org/officeDocument/2006/relationships/image" Target="../media/image3.png"/><Relationship Id="rId5" Type="http://schemas.openxmlformats.org/officeDocument/2006/relationships/hyperlink" Target="https://www.facebook.com/RECITMST2020/" TargetMode="External"/><Relationship Id="rId6" Type="http://schemas.openxmlformats.org/officeDocument/2006/relationships/hyperlink" Target="https://www.linkedin.com/company/98627773/admin/feed/posts/" TargetMode="External"/><Relationship Id="rId7" Type="http://schemas.openxmlformats.org/officeDocument/2006/relationships/hyperlink" Target="https://twitter.com/recitmst" TargetMode="External"/><Relationship Id="rId8" Type="http://schemas.openxmlformats.org/officeDocument/2006/relationships/hyperlink" Target="https://www.youtube.com/channel/UC7IcadI_rZFwso9N81PYqFg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desmos.com/test-mode?lang=fr" TargetMode="External"/><Relationship Id="rId4" Type="http://schemas.openxmlformats.org/officeDocument/2006/relationships/hyperlink" Target="https://www.desmos.com/test-mode?lang=fr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rive.google.com/file/d/11y5UasOqi1s6Fvt2O0tr8Se4WEptfqvv/view?usp=drive_link" TargetMode="External"/><Relationship Id="rId4" Type="http://schemas.openxmlformats.org/officeDocument/2006/relationships/hyperlink" Target="https://drive.google.com/file/d/11xlhxk_KM52qP34iBTvqm2KGTIEGhFmZ/view?usp=drive_link" TargetMode="External"/><Relationship Id="rId5" Type="http://schemas.openxmlformats.org/officeDocument/2006/relationships/hyperlink" Target="https://www.education.gouv.qc.ca/fileadmin/site_web/documents/dpse/evaluation/DI_Math_4e_sec.pdf" TargetMode="External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rive.google.com/file/d/15S8gAVC8FRQ61z56EtQBELVXHeCNIsoH/view?usp=sharing" TargetMode="External"/><Relationship Id="rId4" Type="http://schemas.openxmlformats.org/officeDocument/2006/relationships/hyperlink" Target="https://www.education.gouv.qc.ca/fileadmin/site_web/documents/dpse/educ_adulte_action_comm/DDE_Mathematique_Second-cycle-du-secondaire_FR.zip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9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rive.google.com/file/d/15S8gAVC8FRQ61z56EtQBELVXHeCNIsoH/view?usp=sharing" TargetMode="External"/><Relationship Id="rId4" Type="http://schemas.openxmlformats.org/officeDocument/2006/relationships/hyperlink" Target="https://www.education.gouv.qc.ca/fileadmin/site_web/documents/dpse/educ_adulte_action_comm/DDE_Mathematique_Second-cycle-du-secondaire_FR.zip" TargetMode="External"/><Relationship Id="rId5" Type="http://schemas.openxmlformats.org/officeDocument/2006/relationships/image" Target="../media/image5.png"/><Relationship Id="rId6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hyperlink" Target="https://www.desmos.com/assessment-pdfs/Quebec_Desmos_Calculator.pdf?lang=fr" TargetMode="External"/><Relationship Id="rId5" Type="http://schemas.openxmlformats.org/officeDocument/2006/relationships/hyperlink" Target="https://www.desmos.com/assessment-pdfs/Quebec_Desmos_Calculator.pdf?lang=fr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www.desmos.com/calculator/b6bu4zrwud" TargetMode="External"/><Relationship Id="rId8" Type="http://schemas.openxmlformats.org/officeDocument/2006/relationships/hyperlink" Target="https://www.desmos.com/calculator/v41ayvcxtk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apps.apple.com/us/developer/desmos/id653517543" TargetMode="External"/><Relationship Id="rId4" Type="http://schemas.openxmlformats.org/officeDocument/2006/relationships/image" Target="../media/image5.png"/><Relationship Id="rId5" Type="http://schemas.openxmlformats.org/officeDocument/2006/relationships/hyperlink" Target="https://www.desmos.com/test-mode?lang=fr#iOS" TargetMode="External"/><Relationship Id="rId6" Type="http://schemas.openxmlformats.org/officeDocument/2006/relationships/hyperlink" Target="https://www.desmos.com/test-mode?lang=fr#iOS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support.google.com/android/answer/9455138?hl=fr&amp;sjid=1998938489595454618-NA#pin_older_android" TargetMode="External"/><Relationship Id="rId4" Type="http://schemas.openxmlformats.org/officeDocument/2006/relationships/hyperlink" Target="https://play.google.com/store/apps/developer?id=Desmos+Inc" TargetMode="External"/><Relationship Id="rId5" Type="http://schemas.openxmlformats.org/officeDocument/2006/relationships/hyperlink" Target="https://play.google.com/store/apps/developer?id=Desmos+Inc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www.desmos.com/test-mode?lang=fr#android" TargetMode="External"/><Relationship Id="rId8" Type="http://schemas.openxmlformats.org/officeDocument/2006/relationships/hyperlink" Target="https://www.desmos.com/test-mode?lang=fr#android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ctrTitle"/>
          </p:nvPr>
        </p:nvSpPr>
        <p:spPr>
          <a:xfrm>
            <a:off x="1696400" y="1752625"/>
            <a:ext cx="61734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7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Century Gothic"/>
                <a:ea typeface="Century Gothic"/>
                <a:cs typeface="Century Gothic"/>
                <a:sym typeface="Century Gothic"/>
              </a:rPr>
              <a:t>Le</a:t>
            </a:r>
            <a:r>
              <a:rPr lang="en" sz="3800">
                <a:latin typeface="Century Gothic"/>
                <a:ea typeface="Century Gothic"/>
                <a:cs typeface="Century Gothic"/>
                <a:sym typeface="Century Gothic"/>
              </a:rPr>
              <a:t> « Mode Examen » </a:t>
            </a:r>
            <a:endParaRPr sz="3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72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latin typeface="Century Gothic"/>
                <a:ea typeface="Century Gothic"/>
                <a:cs typeface="Century Gothic"/>
                <a:sym typeface="Century Gothic"/>
              </a:rPr>
              <a:t>de Desmos 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150675" y="3803275"/>
            <a:ext cx="59037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Informations mises à jour en date du 17 mai 2024</a:t>
            </a:r>
            <a:endParaRPr sz="23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82638" y="-71897"/>
            <a:ext cx="1088825" cy="175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6"/>
          <p:cNvSpPr txBox="1"/>
          <p:nvPr/>
        </p:nvSpPr>
        <p:spPr>
          <a:xfrm>
            <a:off x="607875" y="4800400"/>
            <a:ext cx="76671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Cette présentation est mise à disposition par le </a:t>
            </a:r>
            <a:r>
              <a:rPr b="1" lang="en" sz="1000" u="sng">
                <a:solidFill>
                  <a:srgbClr val="18637B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RÉCIT MST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, sauf exception, selon les termes de la</a:t>
            </a:r>
            <a:r>
              <a:rPr lang="en" sz="1000">
                <a:solidFill>
                  <a:srgbClr val="0000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lang="en" sz="1000" u="sng">
                <a:solidFill>
                  <a:srgbClr val="18637B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Licence CC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, 2024.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7" name="Google Shape;117;p16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73897" y="4633372"/>
            <a:ext cx="1106300" cy="38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0725" y="1697600"/>
            <a:ext cx="1269850" cy="1269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5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27" name="Google Shape;227;p25"/>
          <p:cNvSpPr txBox="1"/>
          <p:nvPr>
            <p:ph type="title"/>
          </p:nvPr>
        </p:nvSpPr>
        <p:spPr>
          <a:xfrm>
            <a:off x="1035450" y="530725"/>
            <a:ext cx="35037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Chromebook</a:t>
            </a:r>
            <a:endParaRPr sz="16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28" name="Google Shape;228;p25"/>
          <p:cNvSpPr txBox="1"/>
          <p:nvPr/>
        </p:nvSpPr>
        <p:spPr>
          <a:xfrm>
            <a:off x="983625" y="1852050"/>
            <a:ext cx="7715400" cy="30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Pratique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 (</a:t>
            </a: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desmos.com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Lien à utiliser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Le m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ode Kiosque permet de 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verrouiller les Chromebook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Préparation à faire par l’administrateur de la console Google Workspace 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(équipe TI?)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Tutoriel vidéo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Même procédure que Usito (français)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29" name="Google Shape;22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80700" y="201425"/>
            <a:ext cx="2156350" cy="28335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0" name="Google Shape;230;p25"/>
          <p:cNvSpPr/>
          <p:nvPr/>
        </p:nvSpPr>
        <p:spPr>
          <a:xfrm rot="-738087">
            <a:off x="4704887" y="1774149"/>
            <a:ext cx="1254605" cy="323934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6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36" name="Google Shape;236;p26"/>
          <p:cNvSpPr txBox="1"/>
          <p:nvPr>
            <p:ph type="title"/>
          </p:nvPr>
        </p:nvSpPr>
        <p:spPr>
          <a:xfrm>
            <a:off x="1035450" y="530725"/>
            <a:ext cx="35037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ligne (PC, Mac)</a:t>
            </a:r>
            <a:endParaRPr sz="16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7" name="Google Shape;237;p26"/>
          <p:cNvSpPr txBox="1"/>
          <p:nvPr/>
        </p:nvSpPr>
        <p:spPr>
          <a:xfrm>
            <a:off x="983625" y="1852050"/>
            <a:ext cx="77154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Pratique</a:t>
            </a:r>
            <a:r>
              <a:rPr lang="en" sz="17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(</a:t>
            </a: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desmos.com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)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Lien à utiliser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Il faut verrouiller les appareils (par l’équipe TI)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Même procédure que Usito (français)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8" name="Google Shape;238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80700" y="201425"/>
            <a:ext cx="2156350" cy="283357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9" name="Google Shape;239;p26"/>
          <p:cNvSpPr/>
          <p:nvPr/>
        </p:nvSpPr>
        <p:spPr>
          <a:xfrm rot="-424982">
            <a:off x="4763632" y="1883879"/>
            <a:ext cx="1218902" cy="32406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45" name="Google Shape;245;p27"/>
          <p:cNvSpPr txBox="1"/>
          <p:nvPr>
            <p:ph type="title"/>
          </p:nvPr>
        </p:nvSpPr>
        <p:spPr>
          <a:xfrm>
            <a:off x="1035450" y="530725"/>
            <a:ext cx="35037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Vidéo explicative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 Jocelyn Dagenais</a:t>
            </a:r>
            <a:endParaRPr sz="11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46" name="Google Shape;246;p2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7650" y="1782100"/>
            <a:ext cx="2488700" cy="248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286681">
            <a:off x="5460922" y="3449611"/>
            <a:ext cx="567505" cy="567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3" name="Google Shape;253;p28"/>
          <p:cNvSpPr txBox="1"/>
          <p:nvPr>
            <p:ph type="title"/>
          </p:nvPr>
        </p:nvSpPr>
        <p:spPr>
          <a:xfrm>
            <a:off x="1035450" y="530725"/>
            <a:ext cx="35040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Votre organisation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54" name="Google Shape;254;p28"/>
          <p:cNvGrpSpPr/>
          <p:nvPr/>
        </p:nvGrpSpPr>
        <p:grpSpPr>
          <a:xfrm rot="1740764">
            <a:off x="3197289" y="921155"/>
            <a:ext cx="4219382" cy="4147184"/>
            <a:chOff x="2820225" y="891450"/>
            <a:chExt cx="3175200" cy="3175200"/>
          </a:xfrm>
        </p:grpSpPr>
        <p:sp>
          <p:nvSpPr>
            <p:cNvPr id="255" name="Google Shape;255;p28"/>
            <p:cNvSpPr/>
            <p:nvPr/>
          </p:nvSpPr>
          <p:spPr>
            <a:xfrm rot="10800000">
              <a:off x="2820225" y="891450"/>
              <a:ext cx="3175200" cy="3175200"/>
            </a:xfrm>
            <a:prstGeom prst="blockArc">
              <a:avLst>
                <a:gd fmla="val 5399801" name="adj1"/>
                <a:gd fmla="val 3012680" name="adj2"/>
                <a:gd fmla="val 6939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28"/>
            <p:cNvSpPr/>
            <p:nvPr/>
          </p:nvSpPr>
          <p:spPr>
            <a:xfrm rot="10800000">
              <a:off x="3175023" y="1179900"/>
              <a:ext cx="450600" cy="4506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57" name="Google Shape;257;p28"/>
          <p:cNvSpPr/>
          <p:nvPr/>
        </p:nvSpPr>
        <p:spPr>
          <a:xfrm>
            <a:off x="6253725" y="3988823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Enseignant.es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8" name="Google Shape;258;p28"/>
          <p:cNvSpPr/>
          <p:nvPr/>
        </p:nvSpPr>
        <p:spPr>
          <a:xfrm>
            <a:off x="6435750" y="1685848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CP Math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59" name="Google Shape;259;p28"/>
          <p:cNvSpPr/>
          <p:nvPr/>
        </p:nvSpPr>
        <p:spPr>
          <a:xfrm>
            <a:off x="6889725" y="2856623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CP RÉCIT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0" name="Google Shape;260;p28"/>
          <p:cNvSpPr/>
          <p:nvPr/>
        </p:nvSpPr>
        <p:spPr>
          <a:xfrm>
            <a:off x="3199100" y="4319223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Équipe TI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1" name="Google Shape;261;p28"/>
          <p:cNvSpPr/>
          <p:nvPr/>
        </p:nvSpPr>
        <p:spPr>
          <a:xfrm>
            <a:off x="2375450" y="3209423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Responsable de la sanction</a:t>
            </a:r>
            <a:endParaRPr b="1" sz="12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2" name="Google Shape;262;p28"/>
          <p:cNvSpPr/>
          <p:nvPr/>
        </p:nvSpPr>
        <p:spPr>
          <a:xfrm>
            <a:off x="2511200" y="1842323"/>
            <a:ext cx="1605300" cy="396000"/>
          </a:xfrm>
          <a:prstGeom prst="round1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École et CSS</a:t>
            </a:r>
            <a:endParaRPr b="1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3" name="Google Shape;263;p28"/>
          <p:cNvSpPr/>
          <p:nvPr/>
        </p:nvSpPr>
        <p:spPr>
          <a:xfrm>
            <a:off x="4358825" y="2333663"/>
            <a:ext cx="2038600" cy="994188"/>
          </a:xfrm>
          <a:prstGeom prst="flowChartPunchedTape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 concerter!!</a:t>
            </a:r>
            <a:endParaRPr b="1"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9"/>
          <p:cNvSpPr txBox="1"/>
          <p:nvPr>
            <p:ph type="ctrTitle"/>
          </p:nvPr>
        </p:nvSpPr>
        <p:spPr>
          <a:xfrm>
            <a:off x="0" y="1733500"/>
            <a:ext cx="3496800" cy="115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Questions?</a:t>
            </a:r>
            <a:endParaRPr sz="45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9913" y="640575"/>
            <a:ext cx="3496925" cy="10039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9"/>
          <p:cNvSpPr txBox="1"/>
          <p:nvPr/>
        </p:nvSpPr>
        <p:spPr>
          <a:xfrm>
            <a:off x="4175500" y="1746650"/>
            <a:ext cx="4375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hlink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equipemst@recit.qc.ca</a:t>
            </a:r>
            <a:r>
              <a:rPr b="1"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■"/>
            </a:pPr>
            <a:r>
              <a:rPr b="1" lang="en" sz="1600" u="sng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Facebook</a:t>
            </a:r>
            <a:endParaRPr sz="1600" u="sng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■"/>
            </a:pPr>
            <a:r>
              <a:rPr b="1" lang="en" sz="1600" u="sng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Linkdin</a:t>
            </a:r>
            <a:endParaRPr b="1" sz="1600" u="sng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■"/>
            </a:pPr>
            <a:r>
              <a:rPr b="1" lang="en" sz="1600" u="sng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Twitter</a:t>
            </a:r>
            <a:endParaRPr sz="1600" u="sng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entury Gothic"/>
              <a:buChar char="■"/>
            </a:pPr>
            <a:r>
              <a:rPr b="1" lang="en" sz="1600" u="sng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Chaîne Youtube</a:t>
            </a:r>
            <a:endParaRPr sz="1600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71" name="Google Shape;271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618238" y="4685709"/>
            <a:ext cx="808425" cy="286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29"/>
          <p:cNvSpPr txBox="1"/>
          <p:nvPr/>
        </p:nvSpPr>
        <p:spPr>
          <a:xfrm>
            <a:off x="4528075" y="4609500"/>
            <a:ext cx="4548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>
                <a:latin typeface="Ubuntu"/>
                <a:ea typeface="Ubuntu"/>
                <a:cs typeface="Ubuntu"/>
                <a:sym typeface="Ubuntu"/>
              </a:rPr>
              <a:t>Cette présentation du </a:t>
            </a:r>
            <a:r>
              <a:rPr lang="en" sz="1000" u="sng">
                <a:latin typeface="Ubuntu"/>
                <a:ea typeface="Ubuntu"/>
                <a:cs typeface="Ubuntu"/>
                <a:sym typeface="Ubuntu"/>
                <a:hlinkClick r:id="rId10"/>
              </a:rPr>
              <a:t>RÉCIT MST</a:t>
            </a:r>
            <a:r>
              <a:rPr lang="en" sz="1000">
                <a:latin typeface="Ubuntu"/>
                <a:ea typeface="Ubuntu"/>
                <a:cs typeface="Ubuntu"/>
                <a:sym typeface="Ubuntu"/>
              </a:rPr>
              <a:t> est mise à disposition, sauf exception, selon les termes de la </a:t>
            </a:r>
            <a:r>
              <a:rPr lang="en" sz="1000" u="sng">
                <a:hlinkClick r:id="rId11"/>
              </a:rPr>
              <a:t>Licence CC</a:t>
            </a:r>
            <a:r>
              <a:rPr lang="en" sz="1000">
                <a:latin typeface="Ubuntu"/>
                <a:ea typeface="Ubuntu"/>
                <a:cs typeface="Ubuntu"/>
                <a:sym typeface="Ubuntu"/>
              </a:rPr>
              <a:t>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3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80" name="Google Shape;280;p3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81" name="Google Shape;281;p3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82" name="Google Shape;282;p3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3" name="Google Shape;283;p3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84" name="Google Shape;284;p3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85" name="Google Shape;285;p3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6" name="Google Shape;286;p3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87" name="Google Shape;287;p3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88" name="Google Shape;288;p3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89" name="Google Shape;289;p3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90" name="Google Shape;290;p3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91" name="Google Shape;291;p3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92" name="Google Shape;292;p3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type="title"/>
          </p:nvPr>
        </p:nvSpPr>
        <p:spPr>
          <a:xfrm>
            <a:off x="1069825" y="530725"/>
            <a:ext cx="36039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Plan de la présentation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17"/>
          <p:cNvSpPr txBox="1"/>
          <p:nvPr>
            <p:ph idx="4294967295" type="body"/>
          </p:nvPr>
        </p:nvSpPr>
        <p:spPr>
          <a:xfrm>
            <a:off x="687300" y="1760025"/>
            <a:ext cx="8232000" cy="277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■"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C’est quoi le Mode Examen de Desmos ?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■"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 Pratique VS Mode Examen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■"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Sanction des études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■"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Fonctions désactivées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Char char="■"/>
            </a:pPr>
            <a:r>
              <a:rPr lang="en" sz="2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Différents appareils</a:t>
            </a:r>
            <a:endParaRPr sz="24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5" name="Google Shape;125;p17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949925" y="1668375"/>
            <a:ext cx="5341200" cy="25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Century Gothic"/>
                <a:ea typeface="Century Gothic"/>
                <a:cs typeface="Century Gothic"/>
                <a:sym typeface="Century Gothic"/>
              </a:rPr>
              <a:t>Pratique ou Examen ?</a:t>
            </a:r>
            <a:endParaRPr b="1"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Char char="■"/>
            </a:pPr>
            <a:r>
              <a:rPr lang="en" sz="1600">
                <a:latin typeface="Century Gothic"/>
                <a:ea typeface="Century Gothic"/>
                <a:cs typeface="Century Gothic"/>
                <a:sym typeface="Century Gothic"/>
              </a:rPr>
              <a:t>Se préparer aux évaluations - </a:t>
            </a:r>
            <a:r>
              <a:rPr b="1" i="1" lang="en" sz="1600">
                <a:latin typeface="Century Gothic"/>
                <a:ea typeface="Century Gothic"/>
                <a:cs typeface="Century Gothic"/>
                <a:sym typeface="Century Gothic"/>
              </a:rPr>
              <a:t>Pratique</a:t>
            </a:r>
            <a:endParaRPr b="1" i="1"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Char char="■"/>
            </a:pPr>
            <a:r>
              <a:rPr lang="en" sz="1600">
                <a:latin typeface="Century Gothic"/>
                <a:ea typeface="Century Gothic"/>
                <a:cs typeface="Century Gothic"/>
                <a:sym typeface="Century Gothic"/>
              </a:rPr>
              <a:t>Soutenir l’évaluation formative - </a:t>
            </a:r>
            <a:r>
              <a:rPr b="1" i="1" lang="en" sz="1600">
                <a:latin typeface="Century Gothic"/>
                <a:ea typeface="Century Gothic"/>
                <a:cs typeface="Century Gothic"/>
                <a:sym typeface="Century Gothic"/>
              </a:rPr>
              <a:t>Pratique</a:t>
            </a:r>
            <a:endParaRPr b="1" i="1"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Char char="■"/>
            </a:pPr>
            <a:r>
              <a:rPr lang="en" sz="1600">
                <a:latin typeface="Century Gothic"/>
                <a:ea typeface="Century Gothic"/>
                <a:cs typeface="Century Gothic"/>
                <a:sym typeface="Century Gothic"/>
              </a:rPr>
              <a:t>Navigation bloquée - </a:t>
            </a:r>
            <a:r>
              <a:rPr b="1" i="1" lang="en" sz="1600">
                <a:latin typeface="Century Gothic"/>
                <a:ea typeface="Century Gothic"/>
                <a:cs typeface="Century Gothic"/>
                <a:sym typeface="Century Gothic"/>
              </a:rPr>
              <a:t>Examen</a:t>
            </a:r>
            <a:endParaRPr b="1" i="1"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Char char="■"/>
            </a:pPr>
            <a:r>
              <a:rPr lang="en" sz="1600">
                <a:latin typeface="Century Gothic"/>
                <a:ea typeface="Century Gothic"/>
                <a:cs typeface="Century Gothic"/>
                <a:sym typeface="Century Gothic"/>
              </a:rPr>
              <a:t>Fonctions de sécurité - </a:t>
            </a:r>
            <a:r>
              <a:rPr b="1" i="1" lang="en" sz="1600">
                <a:latin typeface="Century Gothic"/>
                <a:ea typeface="Century Gothic"/>
                <a:cs typeface="Century Gothic"/>
                <a:sym typeface="Century Gothic"/>
              </a:rPr>
              <a:t>Examen</a:t>
            </a:r>
            <a:endParaRPr b="1" i="1"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0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entury Gothic"/>
              <a:buChar char="■"/>
            </a:pPr>
            <a:r>
              <a:rPr lang="en" sz="1600">
                <a:latin typeface="Century Gothic"/>
                <a:ea typeface="Century Gothic"/>
                <a:cs typeface="Century Gothic"/>
                <a:sym typeface="Century Gothic"/>
              </a:rPr>
              <a:t>Conforme aux politiques du MEQ - </a:t>
            </a:r>
            <a:r>
              <a:rPr b="1" i="1" lang="en" sz="1600">
                <a:latin typeface="Century Gothic"/>
                <a:ea typeface="Century Gothic"/>
                <a:cs typeface="Century Gothic"/>
                <a:sym typeface="Century Gothic"/>
              </a:rPr>
              <a:t>Examen</a:t>
            </a:r>
            <a:endParaRPr b="1" i="1"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2" name="Google Shape;132;p18"/>
          <p:cNvSpPr txBox="1"/>
          <p:nvPr>
            <p:ph type="title"/>
          </p:nvPr>
        </p:nvSpPr>
        <p:spPr>
          <a:xfrm>
            <a:off x="1069825" y="530725"/>
            <a:ext cx="35616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C’est quoi ?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33" name="Google Shape;133;p18"/>
          <p:cNvGrpSpPr/>
          <p:nvPr/>
        </p:nvGrpSpPr>
        <p:grpSpPr>
          <a:xfrm>
            <a:off x="6450875" y="2490325"/>
            <a:ext cx="2313600" cy="1205850"/>
            <a:chOff x="6527075" y="2033125"/>
            <a:chExt cx="2313600" cy="1205850"/>
          </a:xfrm>
        </p:grpSpPr>
        <p:sp>
          <p:nvSpPr>
            <p:cNvPr id="134" name="Google Shape;134;p18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135" name="Google Shape;135;p18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dk1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Pour plus</a:t>
              </a:r>
              <a:endParaRPr b="1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dk1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de détails</a:t>
              </a:r>
              <a:endParaRPr b="1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36" name="Google Shape;13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286681">
            <a:off x="8112872" y="3342686"/>
            <a:ext cx="567505" cy="567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0575" y="502250"/>
            <a:ext cx="1057175" cy="105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/>
          <p:nvPr/>
        </p:nvSpPr>
        <p:spPr>
          <a:xfrm>
            <a:off x="5202949" y="509125"/>
            <a:ext cx="3269700" cy="10287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43" name="Google Shape;143;p19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44" name="Google Shape;144;p19"/>
          <p:cNvSpPr txBox="1"/>
          <p:nvPr/>
        </p:nvSpPr>
        <p:spPr>
          <a:xfrm>
            <a:off x="5251249" y="626425"/>
            <a:ext cx="31731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Info-Sanction 22-23-38</a:t>
            </a: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Annexe I</a:t>
            </a:r>
            <a:endParaRPr b="1"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Document d’information - Math - 4e sec</a:t>
            </a:r>
            <a:endParaRPr b="1"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45" name="Google Shape;145;p19"/>
          <p:cNvSpPr txBox="1"/>
          <p:nvPr>
            <p:ph type="title"/>
          </p:nvPr>
        </p:nvSpPr>
        <p:spPr>
          <a:xfrm>
            <a:off x="1046675" y="530725"/>
            <a:ext cx="34590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Sanction des études - FGJ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6" name="Google Shape;14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10650" y="2054755"/>
            <a:ext cx="6492451" cy="296894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7" name="Google Shape;147;p19"/>
          <p:cNvSpPr/>
          <p:nvPr/>
        </p:nvSpPr>
        <p:spPr>
          <a:xfrm>
            <a:off x="3323112" y="1664925"/>
            <a:ext cx="1554616" cy="2946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Arial"/>
              </a:rPr>
              <a:t>Autorisé</a:t>
            </a:r>
          </a:p>
        </p:txBody>
      </p:sp>
      <p:sp>
        <p:nvSpPr>
          <p:cNvPr id="148" name="Google Shape;148;p19"/>
          <p:cNvSpPr/>
          <p:nvPr/>
        </p:nvSpPr>
        <p:spPr>
          <a:xfrm>
            <a:off x="5542985" y="1664925"/>
            <a:ext cx="2032327" cy="2946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Arial"/>
              </a:rPr>
              <a:t>Non-autorisé</a:t>
            </a:r>
          </a:p>
        </p:txBody>
      </p:sp>
      <p:sp>
        <p:nvSpPr>
          <p:cNvPr id="149" name="Google Shape;149;p19"/>
          <p:cNvSpPr/>
          <p:nvPr/>
        </p:nvSpPr>
        <p:spPr>
          <a:xfrm>
            <a:off x="5520603" y="154803"/>
            <a:ext cx="2634402" cy="2272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Documents officiels</a:t>
            </a:r>
          </a:p>
        </p:txBody>
      </p:sp>
      <p:pic>
        <p:nvPicPr>
          <p:cNvPr id="150" name="Google Shape;150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1286681">
            <a:off x="8352497" y="761311"/>
            <a:ext cx="567505" cy="567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0"/>
          <p:cNvSpPr/>
          <p:nvPr/>
        </p:nvSpPr>
        <p:spPr>
          <a:xfrm>
            <a:off x="5202949" y="509125"/>
            <a:ext cx="3269700" cy="10287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56" name="Google Shape;156;p20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7" name="Google Shape;157;p20"/>
          <p:cNvSpPr txBox="1"/>
          <p:nvPr/>
        </p:nvSpPr>
        <p:spPr>
          <a:xfrm>
            <a:off x="5251249" y="626425"/>
            <a:ext cx="3173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Info-Sanction 23-24-28</a:t>
            </a: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Définition du domaine d'évaluation</a:t>
            </a:r>
            <a:endParaRPr b="1"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8" name="Google Shape;158;p20"/>
          <p:cNvSpPr txBox="1"/>
          <p:nvPr>
            <p:ph type="title"/>
          </p:nvPr>
        </p:nvSpPr>
        <p:spPr>
          <a:xfrm>
            <a:off x="1046675" y="530725"/>
            <a:ext cx="34590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Sanction des études - FGA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9" name="Google Shape;159;p20"/>
          <p:cNvSpPr/>
          <p:nvPr/>
        </p:nvSpPr>
        <p:spPr>
          <a:xfrm>
            <a:off x="5520603" y="154803"/>
            <a:ext cx="2634402" cy="2272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Documents officiels</a:t>
            </a: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286681">
            <a:off x="8352497" y="761311"/>
            <a:ext cx="567505" cy="567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71812" y="1706900"/>
            <a:ext cx="6200365" cy="21499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2" name="Google Shape;162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550" y="3929625"/>
            <a:ext cx="8136628" cy="102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1"/>
          <p:cNvSpPr/>
          <p:nvPr/>
        </p:nvSpPr>
        <p:spPr>
          <a:xfrm>
            <a:off x="5202949" y="509125"/>
            <a:ext cx="3269700" cy="10287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168" name="Google Shape;168;p21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9" name="Google Shape;169;p21"/>
          <p:cNvSpPr txBox="1"/>
          <p:nvPr/>
        </p:nvSpPr>
        <p:spPr>
          <a:xfrm>
            <a:off x="5251249" y="626425"/>
            <a:ext cx="31731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Info-Sanction 23-24-28</a:t>
            </a:r>
            <a:r>
              <a:rPr b="1"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1"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Définition du domaine d'évaluation</a:t>
            </a:r>
            <a:endParaRPr b="1" sz="1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0" name="Google Shape;170;p21"/>
          <p:cNvSpPr txBox="1"/>
          <p:nvPr>
            <p:ph type="title"/>
          </p:nvPr>
        </p:nvSpPr>
        <p:spPr>
          <a:xfrm>
            <a:off x="1046675" y="530725"/>
            <a:ext cx="34590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Sanction des études - FGA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1" name="Google Shape;171;p21"/>
          <p:cNvSpPr/>
          <p:nvPr/>
        </p:nvSpPr>
        <p:spPr>
          <a:xfrm>
            <a:off x="3323112" y="1664925"/>
            <a:ext cx="1554616" cy="2946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Arial"/>
              </a:rPr>
              <a:t>Autorisé</a:t>
            </a:r>
          </a:p>
        </p:txBody>
      </p:sp>
      <p:sp>
        <p:nvSpPr>
          <p:cNvPr id="172" name="Google Shape;172;p21"/>
          <p:cNvSpPr/>
          <p:nvPr/>
        </p:nvSpPr>
        <p:spPr>
          <a:xfrm>
            <a:off x="5542985" y="1664925"/>
            <a:ext cx="2032327" cy="29468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3"/>
                </a:solidFill>
                <a:latin typeface="Arial"/>
              </a:rPr>
              <a:t>Non-autorisé</a:t>
            </a:r>
          </a:p>
        </p:txBody>
      </p:sp>
      <p:sp>
        <p:nvSpPr>
          <p:cNvPr id="173" name="Google Shape;173;p21"/>
          <p:cNvSpPr/>
          <p:nvPr/>
        </p:nvSpPr>
        <p:spPr>
          <a:xfrm>
            <a:off x="5520603" y="154803"/>
            <a:ext cx="2634402" cy="2272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dk1"/>
                </a:solidFill>
                <a:latin typeface="Arial"/>
              </a:rPr>
              <a:t>Documents officiels</a:t>
            </a:r>
          </a:p>
        </p:txBody>
      </p:sp>
      <p:pic>
        <p:nvPicPr>
          <p:cNvPr id="174" name="Google Shape;17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286681">
            <a:off x="8352497" y="761311"/>
            <a:ext cx="567505" cy="567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60650" y="2065100"/>
            <a:ext cx="6276549" cy="3043175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81" name="Google Shape;181;p22"/>
          <p:cNvSpPr txBox="1"/>
          <p:nvPr>
            <p:ph type="title"/>
          </p:nvPr>
        </p:nvSpPr>
        <p:spPr>
          <a:xfrm>
            <a:off x="1069825" y="530725"/>
            <a:ext cx="35055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Fonctions désactivées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2750" y="1626825"/>
            <a:ext cx="4842478" cy="3431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3" name="Google Shape;183;p22"/>
          <p:cNvGrpSpPr/>
          <p:nvPr/>
        </p:nvGrpSpPr>
        <p:grpSpPr>
          <a:xfrm>
            <a:off x="6450875" y="2490325"/>
            <a:ext cx="2313600" cy="1205850"/>
            <a:chOff x="6527075" y="2033125"/>
            <a:chExt cx="2313600" cy="1205850"/>
          </a:xfrm>
        </p:grpSpPr>
        <p:sp>
          <p:nvSpPr>
            <p:cNvPr id="184" name="Google Shape;184;p22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185" name="Google Shape;185;p22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4"/>
                </a:rPr>
                <a:t>Pour plus</a:t>
              </a:r>
              <a:endParaRPr b="1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5"/>
                </a:rPr>
                <a:t>de détails</a:t>
              </a:r>
              <a:endParaRPr b="1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186" name="Google Shape;18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286681">
            <a:off x="8112872" y="3342686"/>
            <a:ext cx="567505" cy="567505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2"/>
          <p:cNvSpPr/>
          <p:nvPr/>
        </p:nvSpPr>
        <p:spPr>
          <a:xfrm>
            <a:off x="451450" y="3519600"/>
            <a:ext cx="1269000" cy="438000"/>
          </a:xfrm>
          <a:prstGeom prst="wedgeRoundRectCallout">
            <a:avLst>
              <a:gd fmla="val 78318" name="adj1"/>
              <a:gd fmla="val -78105" name="adj2"/>
              <a:gd fmla="val 0" name="adj3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</a:t>
            </a:r>
            <a:endParaRPr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8" name="Google Shape;188;p22"/>
          <p:cNvSpPr/>
          <p:nvPr/>
        </p:nvSpPr>
        <p:spPr>
          <a:xfrm>
            <a:off x="375250" y="2128525"/>
            <a:ext cx="1269000" cy="438000"/>
          </a:xfrm>
          <a:prstGeom prst="wedgeRoundRectCallout">
            <a:avLst>
              <a:gd fmla="val 83881" name="adj1"/>
              <a:gd fmla="val 65519" name="adj2"/>
              <a:gd fmla="val 0" name="adj3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Exemple</a:t>
            </a:r>
            <a:endParaRPr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9" name="Google Shape;189;p22"/>
          <p:cNvSpPr txBox="1"/>
          <p:nvPr/>
        </p:nvSpPr>
        <p:spPr>
          <a:xfrm>
            <a:off x="3886625" y="1690533"/>
            <a:ext cx="8163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/>
              <a:t>graphique</a:t>
            </a:r>
            <a:endParaRPr b="1"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195" name="Google Shape;195;p23"/>
          <p:cNvSpPr txBox="1"/>
          <p:nvPr/>
        </p:nvSpPr>
        <p:spPr>
          <a:xfrm>
            <a:off x="120000" y="1842225"/>
            <a:ext cx="5719800" cy="287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Pratique</a:t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Examen 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intégré à l’application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Choisir Examen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Quebec Uniform Examinations 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Démarrer Examen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Start test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Appareil verrouillé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Oui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La barre supérieure change de couleur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Vert 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Quand c’est terminé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Done 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Affiche le temps d’usage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À montrer à l’enseignant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entury Gothic"/>
              <a:buAutoNum type="arabicPeriod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Pour plus de sécurité</a:t>
            </a:r>
            <a:r>
              <a:rPr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b="1" lang="en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→ Activer l’accès guidé de l’appareil</a:t>
            </a:r>
            <a:endParaRPr b="1">
              <a:solidFill>
                <a:schemeClr val="accent5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96" name="Google Shape;196;p23"/>
          <p:cNvSpPr txBox="1"/>
          <p:nvPr>
            <p:ph type="title"/>
          </p:nvPr>
        </p:nvSpPr>
        <p:spPr>
          <a:xfrm>
            <a:off x="1024200" y="530725"/>
            <a:ext cx="35376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iPhone &amp; iPad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97" name="Google Shape;197;p23"/>
          <p:cNvGrpSpPr/>
          <p:nvPr/>
        </p:nvGrpSpPr>
        <p:grpSpPr>
          <a:xfrm>
            <a:off x="5218614" y="585414"/>
            <a:ext cx="1488108" cy="930916"/>
            <a:chOff x="6527075" y="2033125"/>
            <a:chExt cx="2313600" cy="1205850"/>
          </a:xfrm>
        </p:grpSpPr>
        <p:sp>
          <p:nvSpPr>
            <p:cNvPr id="198" name="Google Shape;198;p23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199" name="Google Shape;199;p23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iOS App Store</a:t>
              </a:r>
              <a:endParaRPr b="1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00" name="Google Shape;20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14343">
            <a:off x="6282645" y="1276598"/>
            <a:ext cx="375630" cy="429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23"/>
          <p:cNvGrpSpPr/>
          <p:nvPr/>
        </p:nvGrpSpPr>
        <p:grpSpPr>
          <a:xfrm>
            <a:off x="7047414" y="584121"/>
            <a:ext cx="1488108" cy="930916"/>
            <a:chOff x="6527075" y="2033125"/>
            <a:chExt cx="2313600" cy="1205850"/>
          </a:xfrm>
        </p:grpSpPr>
        <p:sp>
          <p:nvSpPr>
            <p:cNvPr id="202" name="Google Shape;202;p23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203" name="Google Shape;203;p23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5"/>
                </a:rPr>
                <a:t>Pour plus</a:t>
              </a:r>
              <a:endParaRPr b="1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6"/>
                </a:rPr>
                <a:t>de détails</a:t>
              </a:r>
              <a:endParaRPr b="1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04" name="Google Shape;204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514343">
            <a:off x="8111445" y="1276598"/>
            <a:ext cx="375630" cy="429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37623" y="694925"/>
            <a:ext cx="711900" cy="7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3"/>
          <p:cNvPicPr preferRelativeResize="0"/>
          <p:nvPr/>
        </p:nvPicPr>
        <p:blipFill rotWithShape="1">
          <a:blip r:embed="rId8">
            <a:alphaModFix/>
          </a:blip>
          <a:srcRect b="1880" l="1410" r="-1410" t="-1880"/>
          <a:stretch/>
        </p:blipFill>
        <p:spPr>
          <a:xfrm>
            <a:off x="5763725" y="1914475"/>
            <a:ext cx="3180551" cy="238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4"/>
          <p:cNvSpPr txBox="1"/>
          <p:nvPr>
            <p:ph idx="12" type="sldNum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212" name="Google Shape;212;p24"/>
          <p:cNvSpPr txBox="1"/>
          <p:nvPr/>
        </p:nvSpPr>
        <p:spPr>
          <a:xfrm>
            <a:off x="983625" y="1852050"/>
            <a:ext cx="7715400" cy="29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Version Beta</a:t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Pratique</a:t>
            </a:r>
            <a:r>
              <a:rPr lang="en" sz="17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seulement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Century Gothic"/>
              <a:buChar char="■"/>
            </a:pPr>
            <a:r>
              <a:rPr b="1" lang="en" sz="17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Pas intégré à l’application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Il faut épingler l’écran pour le verrouiller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Désactiver l’épinglage avec le mot de passe de l’appareil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entury Gothic"/>
              <a:buChar char="✓"/>
            </a:pPr>
            <a:r>
              <a:rPr lang="en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Détails pour épingler une application sur Android</a:t>
            </a: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13" name="Google Shape;213;p24"/>
          <p:cNvSpPr txBox="1"/>
          <p:nvPr>
            <p:ph type="title"/>
          </p:nvPr>
        </p:nvSpPr>
        <p:spPr>
          <a:xfrm>
            <a:off x="1046675" y="530725"/>
            <a:ext cx="3526200" cy="102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Desmos </a:t>
            </a:r>
            <a:r>
              <a:rPr lang="en" sz="2300">
                <a:latin typeface="Century Gothic"/>
                <a:ea typeface="Century Gothic"/>
                <a:cs typeface="Century Gothic"/>
                <a:sym typeface="Century Gothic"/>
              </a:rPr>
              <a:t>Mode Examen</a:t>
            </a:r>
            <a:endParaRPr sz="23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Android (Beta)</a:t>
            </a:r>
            <a:endParaRPr sz="2000">
              <a:solidFill>
                <a:schemeClr val="accent6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14" name="Google Shape;214;p24"/>
          <p:cNvGrpSpPr/>
          <p:nvPr/>
        </p:nvGrpSpPr>
        <p:grpSpPr>
          <a:xfrm>
            <a:off x="5218614" y="585414"/>
            <a:ext cx="1488108" cy="930916"/>
            <a:chOff x="6527075" y="2033125"/>
            <a:chExt cx="2313600" cy="1205850"/>
          </a:xfrm>
        </p:grpSpPr>
        <p:sp>
          <p:nvSpPr>
            <p:cNvPr id="215" name="Google Shape;215;p24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216" name="Google Shape;216;p24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4"/>
                </a:rPr>
                <a:t>Google Play</a:t>
              </a: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5"/>
                </a:rPr>
                <a:t> Store</a:t>
              </a:r>
              <a:endParaRPr b="1" sz="2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17" name="Google Shape;217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514343">
            <a:off x="6282645" y="1276598"/>
            <a:ext cx="375630" cy="4290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24"/>
          <p:cNvGrpSpPr/>
          <p:nvPr/>
        </p:nvGrpSpPr>
        <p:grpSpPr>
          <a:xfrm>
            <a:off x="7047414" y="584121"/>
            <a:ext cx="1488108" cy="930916"/>
            <a:chOff x="6527075" y="2033125"/>
            <a:chExt cx="2313600" cy="1205850"/>
          </a:xfrm>
        </p:grpSpPr>
        <p:sp>
          <p:nvSpPr>
            <p:cNvPr id="219" name="Google Shape;219;p24"/>
            <p:cNvSpPr/>
            <p:nvPr/>
          </p:nvSpPr>
          <p:spPr>
            <a:xfrm>
              <a:off x="6527075" y="2037175"/>
              <a:ext cx="2313600" cy="12018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ixie One"/>
                <a:ea typeface="Nixie One"/>
                <a:cs typeface="Nixie One"/>
                <a:sym typeface="Nixie One"/>
              </a:endParaRPr>
            </a:p>
          </p:txBody>
        </p:sp>
        <p:sp>
          <p:nvSpPr>
            <p:cNvPr id="220" name="Google Shape;220;p24"/>
            <p:cNvSpPr txBox="1"/>
            <p:nvPr/>
          </p:nvSpPr>
          <p:spPr>
            <a:xfrm>
              <a:off x="6661850" y="2033125"/>
              <a:ext cx="2003400" cy="120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7"/>
                </a:rPr>
                <a:t>Pour plus</a:t>
              </a:r>
              <a:endParaRPr b="1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hlink"/>
                  </a:solidFill>
                  <a:uFill>
                    <a:noFill/>
                  </a:uFill>
                  <a:latin typeface="Century Gothic"/>
                  <a:ea typeface="Century Gothic"/>
                  <a:cs typeface="Century Gothic"/>
                  <a:sym typeface="Century Gothic"/>
                  <a:hlinkClick r:id="rId8"/>
                </a:rPr>
                <a:t>de détails</a:t>
              </a:r>
              <a:endParaRPr b="1" sz="1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21" name="Google Shape;22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514343">
            <a:off x="8111445" y="1276598"/>
            <a:ext cx="375630" cy="429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