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309" r:id="rId5"/>
    <p:sldId id="295" r:id="rId6"/>
    <p:sldId id="296" r:id="rId7"/>
    <p:sldId id="297" r:id="rId8"/>
    <p:sldId id="298" r:id="rId9"/>
    <p:sldId id="299" r:id="rId10"/>
    <p:sldId id="300" r:id="rId11"/>
    <p:sldId id="303" r:id="rId12"/>
    <p:sldId id="307" r:id="rId13"/>
    <p:sldId id="302" r:id="rId14"/>
    <p:sldId id="301" r:id="rId15"/>
    <p:sldId id="310" r:id="rId16"/>
  </p:sldIdLst>
  <p:sldSz cx="9144000" cy="6858000" type="letter"/>
  <p:notesSz cx="7315200" cy="9601200"/>
  <p:defaultTextStyle>
    <a:defPPr>
      <a:defRPr lang="en-US"/>
    </a:defPPr>
    <a:lvl1pPr marL="0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net" id="{FB899565-52C4-40E1-8F4E-5CC3BEE7E21A}">
          <p14:sldIdLst>
            <p14:sldId id="309"/>
            <p14:sldId id="295"/>
            <p14:sldId id="296"/>
            <p14:sldId id="297"/>
            <p14:sldId id="298"/>
            <p14:sldId id="299"/>
            <p14:sldId id="300"/>
            <p14:sldId id="303"/>
            <p14:sldId id="307"/>
            <p14:sldId id="302"/>
            <p14:sldId id="301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3A514C-86FE-CC44-4717-8A32A87D455D}" name="Pier-Luc Jolicoeur" initials="PJ" userId="S::pier-luc.jolicoeur@edgenda.com::75923466-1353-4033-b862-c5188c176cb6" providerId="AD"/>
  <p188:author id="{2C9380A3-D28B-3B93-99F5-7956F4981169}" name="Nadine Martel-Octeau" initials="NM" userId="S::n-martel-octeau_csspi.gouv.qc.ca#ext#@eduqc.onmicrosoft.com::d21a8117-cd66-4b64-83d7-f126673ba2fc" providerId="AD"/>
  <p188:author id="{3827D9B1-D597-14E3-52A0-D3DDB65C08E0}" name="Marie-Claude Rancourt" initials="MR" userId="S::marie-claude.rancourt_recit.qc.ca#ext#@eduqc.onmicrosoft.com::645912ab-23da-4396-ab46-8befe687f1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1D1D1B"/>
    <a:srgbClr val="FFE07D"/>
    <a:srgbClr val="FFD85B"/>
    <a:srgbClr val="8EDDFF"/>
    <a:srgbClr val="FFC000"/>
    <a:srgbClr val="4C5363"/>
    <a:srgbClr val="F0F0F0"/>
    <a:srgbClr val="5F297F"/>
    <a:srgbClr val="E1C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931379-BC84-4BC7-A172-F451DBBE4B2C}" v="2" dt="2025-02-07T14:54:45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82" y="96"/>
      </p:cViewPr>
      <p:guideLst>
        <p:guide orient="horz" pos="333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41FE681-DAEB-477F-9D10-84E6F8572295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3D44D8-22F4-4B28-88A0-42DEC217B0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81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9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0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7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4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1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8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56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D44D8-22F4-4B28-88A0-42DEC217B0B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750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316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974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985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185ED4-F9C5-034A-ADCE-4CD6B770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F0EB08-30B3-AC10-8EC8-2F3D1EFC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CA7AB-0876-7FAD-905E-750A8DA9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ACBC3B-14B1-DE0B-A941-FA8D9DED5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151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69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633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090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4015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6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404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9147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EFF9-0D65-47F5-9262-DA81C033ACAD}" type="datetimeFigureOut">
              <a:rPr lang="fr-CA" smtClean="0"/>
              <a:t>2025-02-07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047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microsoft.com/office/2007/relationships/hdphoto" Target="../media/hdphoto11.wdp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adio.net/formations/" TargetMode="External"/><Relationship Id="rId13" Type="http://schemas.openxmlformats.org/officeDocument/2006/relationships/hyperlink" Target="https://aepq.ca/" TargetMode="External"/><Relationship Id="rId18" Type="http://schemas.openxmlformats.org/officeDocument/2006/relationships/hyperlink" Target="https://aqpf.qc.ca/" TargetMode="External"/><Relationship Id="rId26" Type="http://schemas.openxmlformats.org/officeDocument/2006/relationships/hyperlink" Target="https://revue-mediations.teluq.ca/index.php/Distances" TargetMode="External"/><Relationship Id="rId3" Type="http://schemas.openxmlformats.org/officeDocument/2006/relationships/hyperlink" Target="https://www.cadre21.org/formations/" TargetMode="External"/><Relationship Id="rId21" Type="http://schemas.openxmlformats.org/officeDocument/2006/relationships/hyperlink" Target="https://chaire-lmm.squarespace.com/" TargetMode="External"/><Relationship Id="rId7" Type="http://schemas.openxmlformats.org/officeDocument/2006/relationships/hyperlink" Target="https://ecolesestime.ca/" TargetMode="External"/><Relationship Id="rId12" Type="http://schemas.openxmlformats.org/officeDocument/2006/relationships/hyperlink" Target="https://competencenumerique.ca/" TargetMode="External"/><Relationship Id="rId17" Type="http://schemas.openxmlformats.org/officeDocument/2006/relationships/hyperlink" Target="https://www.grms.qc.ca/" TargetMode="External"/><Relationship Id="rId25" Type="http://schemas.openxmlformats.org/officeDocument/2006/relationships/hyperlink" Target="https://formation-profession.org/" TargetMode="External"/><Relationship Id="rId2" Type="http://schemas.openxmlformats.org/officeDocument/2006/relationships/hyperlink" Target="https://recit.qc.ca/personnes-ressources/" TargetMode="External"/><Relationship Id="rId16" Type="http://schemas.openxmlformats.org/officeDocument/2006/relationships/hyperlink" Target="https://www.aestq.org/fr/" TargetMode="External"/><Relationship Id="rId20" Type="http://schemas.openxmlformats.org/officeDocument/2006/relationships/hyperlink" Target="https://2023.sommetnumerique.ca/fr" TargetMode="External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colebranchee.com/" TargetMode="External"/><Relationship Id="rId11" Type="http://schemas.openxmlformats.org/officeDocument/2006/relationships/hyperlink" Target="https://kidscodejeunesse.org/fr/formation-enseignants?eventGroupType=kcj_educators" TargetMode="External"/><Relationship Id="rId24" Type="http://schemas.openxmlformats.org/officeDocument/2006/relationships/hyperlink" Target="https://observatoire-ia.ulaval.ca/" TargetMode="External"/><Relationship Id="rId5" Type="http://schemas.openxmlformats.org/officeDocument/2006/relationships/hyperlink" Target="https://eer.qc.ca/activites-en-reseau" TargetMode="External"/><Relationship Id="rId15" Type="http://schemas.openxmlformats.org/officeDocument/2006/relationships/hyperlink" Target="https://aqeus.org/" TargetMode="External"/><Relationship Id="rId23" Type="http://schemas.openxmlformats.org/officeDocument/2006/relationships/hyperlink" Target="https://observatoire.one/fr/" TargetMode="External"/><Relationship Id="rId28" Type="http://schemas.openxmlformats.org/officeDocument/2006/relationships/image" Target="../media/image37.png"/><Relationship Id="rId10" Type="http://schemas.openxmlformats.org/officeDocument/2006/relationships/hyperlink" Target="https://habilomedias.ca/" TargetMode="External"/><Relationship Id="rId19" Type="http://schemas.openxmlformats.org/officeDocument/2006/relationships/hyperlink" Target="https://www.aquops.qc.ca/" TargetMode="External"/><Relationship Id="rId4" Type="http://schemas.openxmlformats.org/officeDocument/2006/relationships/hyperlink" Target="https://campus.recit.qc.ca/" TargetMode="External"/><Relationship Id="rId9" Type="http://schemas.openxmlformats.org/officeDocument/2006/relationships/hyperlink" Target="https://fusionjeunesse.org/programmes-offerts/" TargetMode="External"/><Relationship Id="rId14" Type="http://schemas.openxmlformats.org/officeDocument/2006/relationships/hyperlink" Target="https://www.aqep.org/fr/" TargetMode="External"/><Relationship Id="rId22" Type="http://schemas.openxmlformats.org/officeDocument/2006/relationships/hyperlink" Target="https://griiptic.ca/" TargetMode="External"/><Relationship Id="rId27" Type="http://schemas.openxmlformats.org/officeDocument/2006/relationships/hyperlink" Target="https://www.ritpu.ca/fr/pages/hom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81B8CF0-6B10-945D-96F0-597EA5254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/>
          <a:stretch/>
        </p:blipFill>
        <p:spPr>
          <a:xfrm>
            <a:off x="0" y="-16005"/>
            <a:ext cx="9144000" cy="6882666"/>
          </a:xfrm>
          <a:prstGeom prst="rect">
            <a:avLst/>
          </a:prstGeom>
        </p:spPr>
      </p:pic>
      <p:sp>
        <p:nvSpPr>
          <p:cNvPr id="7" name="ombre">
            <a:extLst>
              <a:ext uri="{FF2B5EF4-FFF2-40B4-BE49-F238E27FC236}">
                <a16:creationId xmlns:a16="http://schemas.microsoft.com/office/drawing/2014/main" id="{A1C2D0E8-59B3-8C81-7EAA-628C2E6CA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004"/>
            <a:ext cx="9144000" cy="568772"/>
          </a:xfrm>
          <a:prstGeom prst="rect">
            <a:avLst/>
          </a:prstGeom>
          <a:solidFill>
            <a:srgbClr val="1D1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reliure">
            <a:extLst>
              <a:ext uri="{FF2B5EF4-FFF2-40B4-BE49-F238E27FC236}">
                <a16:creationId xmlns:a16="http://schemas.microsoft.com/office/drawing/2014/main" id="{64EA9215-B783-5617-D58C-606318420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9"/>
          <a:stretch/>
        </p:blipFill>
        <p:spPr>
          <a:xfrm>
            <a:off x="0" y="0"/>
            <a:ext cx="9144000" cy="44112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561F687-BE8A-E7FB-A4B5-E86CB76627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8380" y="1236704"/>
            <a:ext cx="814724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MON CARNET DE V    YAGE</a:t>
            </a:r>
          </a:p>
        </p:txBody>
      </p:sp>
      <p:pic>
        <p:nvPicPr>
          <p:cNvPr id="11" name="Graphique 10" descr="Soleil contour">
            <a:extLst>
              <a:ext uri="{FF2B5EF4-FFF2-40B4-BE49-F238E27FC236}">
                <a16:creationId xmlns:a16="http://schemas.microsoft.com/office/drawing/2014/main" id="{A5BE68F3-A74C-2E09-29CB-BA22FA58B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2983" y="1249520"/>
            <a:ext cx="859788" cy="8597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BFEEA1A-60C1-EB89-AB17-FB85EA5292CF}"/>
              </a:ext>
            </a:extLst>
          </p:cNvPr>
          <p:cNvSpPr txBox="1"/>
          <p:nvPr/>
        </p:nvSpPr>
        <p:spPr>
          <a:xfrm>
            <a:off x="874472" y="1985921"/>
            <a:ext cx="261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8EDDFF"/>
                </a:solidFill>
                <a:latin typeface="Ink Free" panose="03080402000500000000" pitchFamily="66" charset="0"/>
              </a:rPr>
              <a:t>Les préparatifs</a:t>
            </a:r>
          </a:p>
        </p:txBody>
      </p:sp>
      <p:pic>
        <p:nvPicPr>
          <p:cNvPr id="12" name="plage">
            <a:extLst>
              <a:ext uri="{FF2B5EF4-FFF2-40B4-BE49-F238E27FC236}">
                <a16:creationId xmlns:a16="http://schemas.microsoft.com/office/drawing/2014/main" id="{10E91709-E943-B9C0-CDA9-AB74ECCA4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990" y="2220238"/>
            <a:ext cx="1080000" cy="1080000"/>
          </a:xfrm>
          <a:prstGeom prst="rect">
            <a:avLst/>
          </a:prstGeom>
        </p:spPr>
      </p:pic>
      <p:pic>
        <p:nvPicPr>
          <p:cNvPr id="15" name="bateau">
            <a:extLst>
              <a:ext uri="{FF2B5EF4-FFF2-40B4-BE49-F238E27FC236}">
                <a16:creationId xmlns:a16="http://schemas.microsoft.com/office/drawing/2014/main" id="{77C53D26-801E-37E6-7802-77E709EC9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6120266" y="4922655"/>
            <a:ext cx="1080000" cy="1080000"/>
          </a:xfrm>
          <a:prstGeom prst="rect">
            <a:avLst/>
          </a:prstGeom>
        </p:spPr>
      </p:pic>
      <p:pic>
        <p:nvPicPr>
          <p:cNvPr id="18" name="voiture">
            <a:extLst>
              <a:ext uri="{FF2B5EF4-FFF2-40B4-BE49-F238E27FC236}">
                <a16:creationId xmlns:a16="http://schemas.microsoft.com/office/drawing/2014/main" id="{15C65CA6-BA3C-0F4D-76EE-845C0AD44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1417">
            <a:off x="7598099" y="3547420"/>
            <a:ext cx="1080000" cy="1080000"/>
          </a:xfrm>
          <a:prstGeom prst="rect">
            <a:avLst/>
          </a:prstGeom>
        </p:spPr>
      </p:pic>
      <p:pic>
        <p:nvPicPr>
          <p:cNvPr id="21" name="Avion">
            <a:extLst>
              <a:ext uri="{FF2B5EF4-FFF2-40B4-BE49-F238E27FC236}">
                <a16:creationId xmlns:a16="http://schemas.microsoft.com/office/drawing/2014/main" id="{B2C726F3-49AC-4197-749C-8FAEB5539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2675527" y="5073352"/>
            <a:ext cx="1356661" cy="1356661"/>
          </a:xfrm>
          <a:prstGeom prst="rect">
            <a:avLst/>
          </a:prstGeom>
        </p:spPr>
      </p:pic>
      <p:pic>
        <p:nvPicPr>
          <p:cNvPr id="27" name="train">
            <a:extLst>
              <a:ext uri="{FF2B5EF4-FFF2-40B4-BE49-F238E27FC236}">
                <a16:creationId xmlns:a16="http://schemas.microsoft.com/office/drawing/2014/main" id="{44295FB2-E7E7-FAF1-E854-FD02A231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5796">
            <a:off x="496095" y="3741973"/>
            <a:ext cx="1080000" cy="10800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7CE6F01-796C-08C8-40A3-68FE32105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807">
            <a:off x="1320423" y="2622429"/>
            <a:ext cx="4984551" cy="3065530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6FF083-A3A3-07F2-9DCC-6EBE267B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160" y="6164762"/>
            <a:ext cx="1920240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46AE7-6F7C-405B-C30E-758F888E6E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659" y="735357"/>
            <a:ext cx="780516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Maintenant, de quoi vais-je avoir besoin? Qui pourrait m’accompagner?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963B92-6F6B-C6A4-E80C-EAA3D1A7D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625" y="666750"/>
            <a:ext cx="1080000" cy="108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7B9DC17-5BE2-6CB3-9C0C-0DDDE0C0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720" y="1986983"/>
            <a:ext cx="8620560" cy="450000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F0C12D7E-EC17-1FC1-8FFD-79DED8C77BED}"/>
              </a:ext>
            </a:extLst>
          </p:cNvPr>
          <p:cNvSpPr txBox="1">
            <a:spLocks/>
          </p:cNvSpPr>
          <p:nvPr/>
        </p:nvSpPr>
        <p:spPr>
          <a:xfrm>
            <a:off x="261721" y="1283107"/>
            <a:ext cx="7500952" cy="70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8" indent="-228598" algn="l" defTabSz="9143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5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0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76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2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7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Quelles sont les ressources autour de moi (humaines ou matérielles)</a:t>
            </a:r>
            <a:b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que je peux consulter pour m'aider à me former? </a:t>
            </a:r>
            <a:endParaRPr lang="fr-CA" sz="1800">
              <a:solidFill>
                <a:srgbClr val="1D1D1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61AC4D-C9C7-F0F2-C17C-718E1243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604" y="736564"/>
            <a:ext cx="418560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Mes notes personnelles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phique 1" descr="Scène de canyon avec un remplissage uni">
            <a:extLst>
              <a:ext uri="{FF2B5EF4-FFF2-40B4-BE49-F238E27FC236}">
                <a16:creationId xmlns:a16="http://schemas.microsoft.com/office/drawing/2014/main" id="{61EF97E8-AECB-A1B8-DF86-BE1D2565BF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47" t="2550" r="2128" b="7066"/>
          <a:stretch/>
        </p:blipFill>
        <p:spPr>
          <a:xfrm>
            <a:off x="0" y="4093787"/>
            <a:ext cx="2933700" cy="27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5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CB901F-A7CB-649D-A0BD-21391429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/>
          <a:stretch/>
        </p:blipFill>
        <p:spPr>
          <a:xfrm>
            <a:off x="1342" y="-16005"/>
            <a:ext cx="9144000" cy="6882666"/>
          </a:xfrm>
          <a:prstGeom prst="rect">
            <a:avLst/>
          </a:prstGeom>
        </p:spPr>
      </p:pic>
      <p:pic>
        <p:nvPicPr>
          <p:cNvPr id="5" name="reliure">
            <a:extLst>
              <a:ext uri="{FF2B5EF4-FFF2-40B4-BE49-F238E27FC236}">
                <a16:creationId xmlns:a16="http://schemas.microsoft.com/office/drawing/2014/main" id="{38C6CD3A-590D-B89C-96E5-7744AE6CF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1237"/>
            <a:ext cx="9144000" cy="766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033B33-AA19-CF84-CA6F-1C646DA87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319" y="5886338"/>
            <a:ext cx="1920240" cy="57880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ED4568E-7335-1AD4-6EA7-B4C11739E0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6559" y="594360"/>
            <a:ext cx="5550121" cy="896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Fin du carnet de voyage</a:t>
            </a:r>
          </a:p>
        </p:txBody>
      </p:sp>
    </p:spTree>
    <p:extLst>
      <p:ext uri="{BB962C8B-B14F-4D97-AF65-F5344CB8AC3E}">
        <p14:creationId xmlns:p14="http://schemas.microsoft.com/office/powerpoint/2010/main" val="9690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2128" y="555347"/>
            <a:ext cx="843403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Maintenant que j’en sais plus sur la compétence numérique et ses dimensions, </a:t>
            </a:r>
            <a:endParaRPr kumimoji="0" lang="fr-CA" sz="1351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AC3544-E08E-490D-1732-9C9B1C0536D7}"/>
              </a:ext>
            </a:extLst>
          </p:cNvPr>
          <p:cNvSpPr txBox="1"/>
          <p:nvPr/>
        </p:nvSpPr>
        <p:spPr>
          <a:xfrm>
            <a:off x="259343" y="957842"/>
            <a:ext cx="7027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je peux faire un bilan de ma situation pour mieux choisir ma route.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43" y="1574288"/>
            <a:ext cx="8625314" cy="414148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Comment j’évalue ma compétence numérique?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11668" y="4060824"/>
            <a:ext cx="8625314" cy="414149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CA" sz="1800">
                <a:latin typeface="Dosis SemiBold" pitchFamily="2" charset="0"/>
              </a:rPr>
              <a:t>Comment je l’utilise? Pour quel type de contenu ou d’activité? 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1B771BB-77E5-9B32-E62E-CA3297ABC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679" b="9153"/>
          <a:stretch/>
        </p:blipFill>
        <p:spPr>
          <a:xfrm>
            <a:off x="6249990" y="3914562"/>
            <a:ext cx="2894010" cy="29434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3D6986-A2F1-3662-3E29-54C304D22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404" y="983436"/>
            <a:ext cx="1330035" cy="360000"/>
          </a:xfrm>
          <a:custGeom>
            <a:avLst/>
            <a:gdLst>
              <a:gd name="connsiteX0" fmla="*/ 0 w 1330035"/>
              <a:gd name="connsiteY0" fmla="*/ 0 h 360000"/>
              <a:gd name="connsiteX1" fmla="*/ 430045 w 1330035"/>
              <a:gd name="connsiteY1" fmla="*/ 0 h 360000"/>
              <a:gd name="connsiteX2" fmla="*/ 873390 w 1330035"/>
              <a:gd name="connsiteY2" fmla="*/ 0 h 360000"/>
              <a:gd name="connsiteX3" fmla="*/ 1330035 w 1330035"/>
              <a:gd name="connsiteY3" fmla="*/ 0 h 360000"/>
              <a:gd name="connsiteX4" fmla="*/ 1330035 w 1330035"/>
              <a:gd name="connsiteY4" fmla="*/ 360000 h 360000"/>
              <a:gd name="connsiteX5" fmla="*/ 886690 w 1330035"/>
              <a:gd name="connsiteY5" fmla="*/ 360000 h 360000"/>
              <a:gd name="connsiteX6" fmla="*/ 430045 w 1330035"/>
              <a:gd name="connsiteY6" fmla="*/ 360000 h 360000"/>
              <a:gd name="connsiteX7" fmla="*/ 0 w 1330035"/>
              <a:gd name="connsiteY7" fmla="*/ 360000 h 360000"/>
              <a:gd name="connsiteX8" fmla="*/ 0 w 1330035"/>
              <a:gd name="connsiteY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035" h="360000" fill="none" extrusionOk="0">
                <a:moveTo>
                  <a:pt x="0" y="0"/>
                </a:moveTo>
                <a:cubicBezTo>
                  <a:pt x="133782" y="-21399"/>
                  <a:pt x="259995" y="14118"/>
                  <a:pt x="430045" y="0"/>
                </a:cubicBezTo>
                <a:cubicBezTo>
                  <a:pt x="600096" y="-14118"/>
                  <a:pt x="688742" y="45522"/>
                  <a:pt x="873390" y="0"/>
                </a:cubicBezTo>
                <a:cubicBezTo>
                  <a:pt x="1058039" y="-45522"/>
                  <a:pt x="1126878" y="28617"/>
                  <a:pt x="1330035" y="0"/>
                </a:cubicBezTo>
                <a:cubicBezTo>
                  <a:pt x="1341660" y="120354"/>
                  <a:pt x="1314009" y="211709"/>
                  <a:pt x="1330035" y="360000"/>
                </a:cubicBezTo>
                <a:cubicBezTo>
                  <a:pt x="1134826" y="383365"/>
                  <a:pt x="1082035" y="329687"/>
                  <a:pt x="886690" y="360000"/>
                </a:cubicBezTo>
                <a:cubicBezTo>
                  <a:pt x="691345" y="390313"/>
                  <a:pt x="547360" y="319970"/>
                  <a:pt x="430045" y="360000"/>
                </a:cubicBezTo>
                <a:cubicBezTo>
                  <a:pt x="312731" y="400030"/>
                  <a:pt x="208090" y="316719"/>
                  <a:pt x="0" y="360000"/>
                </a:cubicBezTo>
                <a:cubicBezTo>
                  <a:pt x="-9519" y="239248"/>
                  <a:pt x="5250" y="111430"/>
                  <a:pt x="0" y="0"/>
                </a:cubicBezTo>
                <a:close/>
              </a:path>
              <a:path w="1330035" h="360000" stroke="0" extrusionOk="0">
                <a:moveTo>
                  <a:pt x="0" y="0"/>
                </a:moveTo>
                <a:cubicBezTo>
                  <a:pt x="201910" y="-23906"/>
                  <a:pt x="291874" y="1618"/>
                  <a:pt x="443345" y="0"/>
                </a:cubicBezTo>
                <a:cubicBezTo>
                  <a:pt x="594816" y="-1618"/>
                  <a:pt x="797024" y="30152"/>
                  <a:pt x="886690" y="0"/>
                </a:cubicBezTo>
                <a:cubicBezTo>
                  <a:pt x="976357" y="-30152"/>
                  <a:pt x="1184798" y="46168"/>
                  <a:pt x="1330035" y="0"/>
                </a:cubicBezTo>
                <a:cubicBezTo>
                  <a:pt x="1341663" y="108838"/>
                  <a:pt x="1288677" y="219416"/>
                  <a:pt x="1330035" y="360000"/>
                </a:cubicBezTo>
                <a:cubicBezTo>
                  <a:pt x="1150664" y="360984"/>
                  <a:pt x="1011087" y="338929"/>
                  <a:pt x="886690" y="360000"/>
                </a:cubicBezTo>
                <a:cubicBezTo>
                  <a:pt x="762293" y="381071"/>
                  <a:pt x="626134" y="354028"/>
                  <a:pt x="483246" y="360000"/>
                </a:cubicBezTo>
                <a:cubicBezTo>
                  <a:pt x="340358" y="365972"/>
                  <a:pt x="168373" y="322437"/>
                  <a:pt x="0" y="360000"/>
                </a:cubicBezTo>
                <a:cubicBezTo>
                  <a:pt x="-8484" y="277704"/>
                  <a:pt x="17839" y="110456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F7F3C0-6B84-90F7-A400-0EB3D513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43157E-4D77-522A-6224-5708324D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7220" y="1997961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1263C6-FC46-3DA3-4775-76A55A194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343" y="4468691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1">
                <a:latin typeface="Dosis Light" pitchFamily="2" charset="0"/>
              </a:defRPr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760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588" y="701675"/>
            <a:ext cx="8632825" cy="576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fonctionne? Avec quoi je me sens le plus à l’aise? </a:t>
            </a:r>
            <a:b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</a:b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Quels sont les aspects que j’aimerais encore plus développer?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59343" y="3686849"/>
            <a:ext cx="8625314" cy="576000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latin typeface="Dosis SemiBold" pitchFamily="2" charset="0"/>
              </a:rPr>
              <a:t>Comment les apprenantes et apprenants réagissent-ils à mes activités?</a:t>
            </a:r>
            <a:br>
              <a:rPr lang="fr-CA" sz="1800">
                <a:latin typeface="Dosis SemiBold" pitchFamily="2" charset="0"/>
              </a:rPr>
            </a:br>
            <a:r>
              <a:rPr lang="fr-CA" sz="1800">
                <a:latin typeface="Dosis SemiBold" pitchFamily="2" charset="0"/>
              </a:rPr>
              <a:t>Quels sont les retours ou perceptions de mes collègues?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D012C9-FD96-3467-EE46-A014288B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1D76CFEF-E9C3-A14C-3A15-28F5284BA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1364" y="495155"/>
            <a:ext cx="897468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CD2E67-9FD7-A195-E68F-E666F6262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341" y="4333110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pic>
        <p:nvPicPr>
          <p:cNvPr id="5" name="pouce">
            <a:extLst>
              <a:ext uri="{FF2B5EF4-FFF2-40B4-BE49-F238E27FC236}">
                <a16:creationId xmlns:a16="http://schemas.microsoft.com/office/drawing/2014/main" id="{652FF37D-58DC-9F27-5744-21AF0AC78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8963">
            <a:off x="6333316" y="315125"/>
            <a:ext cx="1080000" cy="1080000"/>
          </a:xfrm>
          <a:prstGeom prst="rect">
            <a:avLst/>
          </a:prstGeom>
        </p:spPr>
      </p:pic>
      <p:pic>
        <p:nvPicPr>
          <p:cNvPr id="13" name="flèche">
            <a:extLst>
              <a:ext uri="{FF2B5EF4-FFF2-40B4-BE49-F238E27FC236}">
                <a16:creationId xmlns:a16="http://schemas.microsoft.com/office/drawing/2014/main" id="{987061F9-28AD-0EED-05AA-BE1C23DBA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734" y="3486107"/>
            <a:ext cx="1080000" cy="10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366782-99A0-DDA5-FBD1-B12B5CDF7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218" y="1379949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B043CF-44BE-DFE0-48CF-9395FF5D2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218" y="4342635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6218" y="605244"/>
            <a:ext cx="720029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J’en sais plus sur ma situation et mes besoins. Maintenant je vais où?</a:t>
            </a:r>
            <a:endParaRPr kumimoji="0" lang="fr-CA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LnTx/>
              <a:uFillTx/>
              <a:latin typeface="Dosis SemiBold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45B452-BC3B-D95C-1901-AA83B85F5E11}"/>
              </a:ext>
            </a:extLst>
          </p:cNvPr>
          <p:cNvSpPr txBox="1"/>
          <p:nvPr/>
        </p:nvSpPr>
        <p:spPr>
          <a:xfrm>
            <a:off x="255624" y="1066013"/>
            <a:ext cx="7200298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Pour commencer, je vais d’abord choisir mes destinations favorites</a:t>
            </a:r>
            <a:b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sans oublier d’ajouter quelques escales à mon programme.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543" y="2000945"/>
            <a:ext cx="8379282" cy="515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Quelles sont les dimensions principales que je veux développer pour répondre à </a:t>
            </a:r>
            <a:br>
              <a:rPr lang="fr-CA" sz="180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mes besoins? (Maximum de 2)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53542" y="4430942"/>
            <a:ext cx="8625314" cy="418363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latin typeface="Dosis SemiBold" pitchFamily="2" charset="0"/>
              </a:rPr>
              <a:t>Quelles sont les dimensions complémentaires que je peux ajouter? (Maximum de 2)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38D6C5-F299-C502-084C-A6440256F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8242" y="576818"/>
            <a:ext cx="2325747" cy="360000"/>
          </a:xfrm>
          <a:custGeom>
            <a:avLst/>
            <a:gdLst>
              <a:gd name="connsiteX0" fmla="*/ 0 w 2325747"/>
              <a:gd name="connsiteY0" fmla="*/ 0 h 360000"/>
              <a:gd name="connsiteX1" fmla="*/ 581437 w 2325747"/>
              <a:gd name="connsiteY1" fmla="*/ 0 h 360000"/>
              <a:gd name="connsiteX2" fmla="*/ 1139616 w 2325747"/>
              <a:gd name="connsiteY2" fmla="*/ 0 h 360000"/>
              <a:gd name="connsiteX3" fmla="*/ 1674538 w 2325747"/>
              <a:gd name="connsiteY3" fmla="*/ 0 h 360000"/>
              <a:gd name="connsiteX4" fmla="*/ 2325747 w 2325747"/>
              <a:gd name="connsiteY4" fmla="*/ 0 h 360000"/>
              <a:gd name="connsiteX5" fmla="*/ 2325747 w 2325747"/>
              <a:gd name="connsiteY5" fmla="*/ 360000 h 360000"/>
              <a:gd name="connsiteX6" fmla="*/ 1814083 w 2325747"/>
              <a:gd name="connsiteY6" fmla="*/ 360000 h 360000"/>
              <a:gd name="connsiteX7" fmla="*/ 1255903 w 2325747"/>
              <a:gd name="connsiteY7" fmla="*/ 360000 h 360000"/>
              <a:gd name="connsiteX8" fmla="*/ 697724 w 2325747"/>
              <a:gd name="connsiteY8" fmla="*/ 360000 h 360000"/>
              <a:gd name="connsiteX9" fmla="*/ 0 w 2325747"/>
              <a:gd name="connsiteY9" fmla="*/ 360000 h 360000"/>
              <a:gd name="connsiteX10" fmla="*/ 0 w 2325747"/>
              <a:gd name="connsiteY10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5747" h="360000" fill="none" extrusionOk="0">
                <a:moveTo>
                  <a:pt x="0" y="0"/>
                </a:moveTo>
                <a:cubicBezTo>
                  <a:pt x="182116" y="-41286"/>
                  <a:pt x="404707" y="69446"/>
                  <a:pt x="581437" y="0"/>
                </a:cubicBezTo>
                <a:cubicBezTo>
                  <a:pt x="758167" y="-69446"/>
                  <a:pt x="978509" y="23956"/>
                  <a:pt x="1139616" y="0"/>
                </a:cubicBezTo>
                <a:cubicBezTo>
                  <a:pt x="1300723" y="-23956"/>
                  <a:pt x="1488381" y="5428"/>
                  <a:pt x="1674538" y="0"/>
                </a:cubicBezTo>
                <a:cubicBezTo>
                  <a:pt x="1860695" y="-5428"/>
                  <a:pt x="2010500" y="21958"/>
                  <a:pt x="2325747" y="0"/>
                </a:cubicBezTo>
                <a:cubicBezTo>
                  <a:pt x="2355225" y="144475"/>
                  <a:pt x="2311584" y="258878"/>
                  <a:pt x="2325747" y="360000"/>
                </a:cubicBezTo>
                <a:cubicBezTo>
                  <a:pt x="2171214" y="398369"/>
                  <a:pt x="1972893" y="301572"/>
                  <a:pt x="1814083" y="360000"/>
                </a:cubicBezTo>
                <a:cubicBezTo>
                  <a:pt x="1655273" y="418428"/>
                  <a:pt x="1481528" y="336041"/>
                  <a:pt x="1255903" y="360000"/>
                </a:cubicBezTo>
                <a:cubicBezTo>
                  <a:pt x="1030278" y="383959"/>
                  <a:pt x="820201" y="311120"/>
                  <a:pt x="697724" y="360000"/>
                </a:cubicBezTo>
                <a:cubicBezTo>
                  <a:pt x="575247" y="408880"/>
                  <a:pt x="205735" y="336171"/>
                  <a:pt x="0" y="360000"/>
                </a:cubicBezTo>
                <a:cubicBezTo>
                  <a:pt x="-37848" y="282792"/>
                  <a:pt x="27866" y="91451"/>
                  <a:pt x="0" y="0"/>
                </a:cubicBezTo>
                <a:close/>
              </a:path>
              <a:path w="2325747" h="360000" stroke="0" extrusionOk="0">
                <a:moveTo>
                  <a:pt x="0" y="0"/>
                </a:moveTo>
                <a:cubicBezTo>
                  <a:pt x="227976" y="-12070"/>
                  <a:pt x="424219" y="32375"/>
                  <a:pt x="581437" y="0"/>
                </a:cubicBezTo>
                <a:cubicBezTo>
                  <a:pt x="738655" y="-32375"/>
                  <a:pt x="1039235" y="5976"/>
                  <a:pt x="1162874" y="0"/>
                </a:cubicBezTo>
                <a:cubicBezTo>
                  <a:pt x="1286513" y="-5976"/>
                  <a:pt x="1574007" y="13959"/>
                  <a:pt x="1790825" y="0"/>
                </a:cubicBezTo>
                <a:cubicBezTo>
                  <a:pt x="2007643" y="-13959"/>
                  <a:pt x="2163326" y="59140"/>
                  <a:pt x="2325747" y="0"/>
                </a:cubicBezTo>
                <a:cubicBezTo>
                  <a:pt x="2353098" y="72575"/>
                  <a:pt x="2318590" y="214177"/>
                  <a:pt x="2325747" y="360000"/>
                </a:cubicBezTo>
                <a:cubicBezTo>
                  <a:pt x="2163718" y="371086"/>
                  <a:pt x="2020521" y="351519"/>
                  <a:pt x="1790825" y="360000"/>
                </a:cubicBezTo>
                <a:cubicBezTo>
                  <a:pt x="1561129" y="368481"/>
                  <a:pt x="1373671" y="354871"/>
                  <a:pt x="1232646" y="360000"/>
                </a:cubicBezTo>
                <a:cubicBezTo>
                  <a:pt x="1091621" y="365129"/>
                  <a:pt x="843971" y="329998"/>
                  <a:pt x="604694" y="360000"/>
                </a:cubicBezTo>
                <a:cubicBezTo>
                  <a:pt x="365417" y="390002"/>
                  <a:pt x="180227" y="321733"/>
                  <a:pt x="0" y="360000"/>
                </a:cubicBezTo>
                <a:cubicBezTo>
                  <a:pt x="-32324" y="192813"/>
                  <a:pt x="8283" y="82998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A34A71-543F-FF4B-3E52-71D6A564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825" y="645736"/>
            <a:ext cx="1080000" cy="108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F930E-CF81-AC9D-4FD4-4451C4A84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54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Éthique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C8C3D8-5D2C-4E52-BED5-5660CEDD3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54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Production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C1F452-DA44-9371-D4BB-0A2B6C106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94137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Technologique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8A7875-5621-3A25-35CE-A635B4BDC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3473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Apprentissage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EE387B-8BBE-AFDB-13AB-30FC4D944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5327" y="2709003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Culture informationnelle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31DA6A-43D4-C692-35CB-6EEFB708E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1592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Collaboration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506C54-DACA-BFA8-183B-9E175F46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6516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6.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Communication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24B93A-164E-3DCF-E777-5F8198CF7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94137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Inclusion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BD343B-848A-409E-CC35-6EFB439C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3473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9.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Développement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477249-A46B-A86D-90D5-EE0622852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5327" y="3433600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	10.</a:t>
            </a:r>
          </a:p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Résolution de problème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2CB602-8A07-7321-1D15-934BE9B31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1592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Pensée critique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8C15CA-7B74-E0DB-8131-531D47826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6516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Innovation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F57B590-E790-D8E0-46A5-8C3BAC736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41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Éthique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9523143-D9DC-D41C-D3C8-C925E092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41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Production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DAF3842-AC4C-8A4D-C85A-0F343E17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02013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Technologique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0318A1C-D5B6-BED9-5F84-79AFD256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260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Apprentissage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989DF10-0A0E-C67C-D8A0-98DD1A367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3203" y="4877827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Culture informationnelle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BF081A2-2A8A-97D1-DBC6-B48E11A48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2379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Collaboration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C47974C-733C-2092-71D1-F79DD638F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64392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6.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Communication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3D72DB3-1D89-CC31-F827-FFD8C44C0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02013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Inclusion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D420AB5-4ED6-ACE2-29F1-9881AFF2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260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9.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Développement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29C8148-2A67-23AC-8C70-2614B0E97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3203" y="5602424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	10.</a:t>
            </a:r>
          </a:p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Résolution de problème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EF8ACBA-42CA-D218-76AB-816FEDFEB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2379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Pensée critique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FA285C7-881D-09B8-E75E-6882835F5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64392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269040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954" y="608109"/>
            <a:ext cx="641892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Le territoire reste vaste, je précise mon itinéraire.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843" y="1377597"/>
            <a:ext cx="8636314" cy="377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1D1D1B"/>
                </a:solidFill>
                <a:latin typeface="Dosis SemiBold" pitchFamily="2" charset="0"/>
              </a:rPr>
              <a:t>À la lumière de mes besoins personnels et de mes intentions pédagogiques, quels sont les aspects que je veux développer ou perfectionner?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CC2CBE-E3CB-FDB2-25E0-628C598B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9270" y="2121033"/>
            <a:ext cx="8620560" cy="3960000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 dirty="0">
              <a:latin typeface="Dosis Light" pitchFamily="2" charset="0"/>
            </a:endParaRPr>
          </a:p>
        </p:txBody>
      </p:sp>
      <p:pic>
        <p:nvPicPr>
          <p:cNvPr id="11" name="Boussole">
            <a:extLst>
              <a:ext uri="{FF2B5EF4-FFF2-40B4-BE49-F238E27FC236}">
                <a16:creationId xmlns:a16="http://schemas.microsoft.com/office/drawing/2014/main" id="{348C5F13-13EE-9FDB-70D0-9FB93B32B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27608"/>
            <a:ext cx="2160000" cy="2160000"/>
          </a:xfrm>
          <a:prstGeom prst="rect">
            <a:avLst/>
          </a:prstGeom>
          <a:scene3d>
            <a:camera prst="isometricOffAxis1Top">
              <a:rot lat="17536715" lon="20940914" rev="803106"/>
            </a:camera>
            <a:lightRig rig="threePt" dir="t"/>
          </a:scene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1C7506-5B36-ACBE-5B5B-D4620E93D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8278" y="651986"/>
            <a:ext cx="1513702" cy="360000"/>
          </a:xfrm>
          <a:custGeom>
            <a:avLst/>
            <a:gdLst>
              <a:gd name="connsiteX0" fmla="*/ 0 w 1513702"/>
              <a:gd name="connsiteY0" fmla="*/ 0 h 360000"/>
              <a:gd name="connsiteX1" fmla="*/ 489430 w 1513702"/>
              <a:gd name="connsiteY1" fmla="*/ 0 h 360000"/>
              <a:gd name="connsiteX2" fmla="*/ 993998 w 1513702"/>
              <a:gd name="connsiteY2" fmla="*/ 0 h 360000"/>
              <a:gd name="connsiteX3" fmla="*/ 1513702 w 1513702"/>
              <a:gd name="connsiteY3" fmla="*/ 0 h 360000"/>
              <a:gd name="connsiteX4" fmla="*/ 1513702 w 1513702"/>
              <a:gd name="connsiteY4" fmla="*/ 360000 h 360000"/>
              <a:gd name="connsiteX5" fmla="*/ 1009135 w 1513702"/>
              <a:gd name="connsiteY5" fmla="*/ 360000 h 360000"/>
              <a:gd name="connsiteX6" fmla="*/ 489430 w 1513702"/>
              <a:gd name="connsiteY6" fmla="*/ 360000 h 360000"/>
              <a:gd name="connsiteX7" fmla="*/ 0 w 1513702"/>
              <a:gd name="connsiteY7" fmla="*/ 360000 h 360000"/>
              <a:gd name="connsiteX8" fmla="*/ 0 w 1513702"/>
              <a:gd name="connsiteY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3702" h="360000" fill="none" extrusionOk="0">
                <a:moveTo>
                  <a:pt x="0" y="0"/>
                </a:moveTo>
                <a:cubicBezTo>
                  <a:pt x="213262" y="-10971"/>
                  <a:pt x="250161" y="22253"/>
                  <a:pt x="489430" y="0"/>
                </a:cubicBezTo>
                <a:cubicBezTo>
                  <a:pt x="728699" y="-22253"/>
                  <a:pt x="800463" y="43521"/>
                  <a:pt x="993998" y="0"/>
                </a:cubicBezTo>
                <a:cubicBezTo>
                  <a:pt x="1187533" y="-43521"/>
                  <a:pt x="1288666" y="48340"/>
                  <a:pt x="1513702" y="0"/>
                </a:cubicBezTo>
                <a:cubicBezTo>
                  <a:pt x="1525327" y="120354"/>
                  <a:pt x="1497676" y="211709"/>
                  <a:pt x="1513702" y="360000"/>
                </a:cubicBezTo>
                <a:cubicBezTo>
                  <a:pt x="1344872" y="371297"/>
                  <a:pt x="1142244" y="304645"/>
                  <a:pt x="1009135" y="360000"/>
                </a:cubicBezTo>
                <a:cubicBezTo>
                  <a:pt x="876026" y="415355"/>
                  <a:pt x="730298" y="309492"/>
                  <a:pt x="489430" y="360000"/>
                </a:cubicBezTo>
                <a:cubicBezTo>
                  <a:pt x="248562" y="410508"/>
                  <a:pt x="173321" y="343736"/>
                  <a:pt x="0" y="360000"/>
                </a:cubicBezTo>
                <a:cubicBezTo>
                  <a:pt x="-9519" y="239248"/>
                  <a:pt x="5250" y="111430"/>
                  <a:pt x="0" y="0"/>
                </a:cubicBezTo>
                <a:close/>
              </a:path>
              <a:path w="1513702" h="360000" stroke="0" extrusionOk="0">
                <a:moveTo>
                  <a:pt x="0" y="0"/>
                </a:moveTo>
                <a:cubicBezTo>
                  <a:pt x="153516" y="-6053"/>
                  <a:pt x="370442" y="15570"/>
                  <a:pt x="504567" y="0"/>
                </a:cubicBezTo>
                <a:cubicBezTo>
                  <a:pt x="638692" y="-15570"/>
                  <a:pt x="855435" y="55292"/>
                  <a:pt x="1009135" y="0"/>
                </a:cubicBezTo>
                <a:cubicBezTo>
                  <a:pt x="1162835" y="-55292"/>
                  <a:pt x="1317653" y="35952"/>
                  <a:pt x="1513702" y="0"/>
                </a:cubicBezTo>
                <a:cubicBezTo>
                  <a:pt x="1525330" y="108838"/>
                  <a:pt x="1472344" y="219416"/>
                  <a:pt x="1513702" y="360000"/>
                </a:cubicBezTo>
                <a:cubicBezTo>
                  <a:pt x="1272416" y="404981"/>
                  <a:pt x="1230048" y="311183"/>
                  <a:pt x="1009135" y="360000"/>
                </a:cubicBezTo>
                <a:cubicBezTo>
                  <a:pt x="788222" y="408817"/>
                  <a:pt x="721598" y="342890"/>
                  <a:pt x="549978" y="360000"/>
                </a:cubicBezTo>
                <a:cubicBezTo>
                  <a:pt x="378358" y="377110"/>
                  <a:pt x="258121" y="326718"/>
                  <a:pt x="0" y="360000"/>
                </a:cubicBezTo>
                <a:cubicBezTo>
                  <a:pt x="-8484" y="277704"/>
                  <a:pt x="17839" y="110456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chemin">
            <a:extLst>
              <a:ext uri="{FF2B5EF4-FFF2-40B4-BE49-F238E27FC236}">
                <a16:creationId xmlns:a16="http://schemas.microsoft.com/office/drawing/2014/main" id="{6F452B60-E631-3E29-4DF7-A7867AB17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1962" y="46821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F7DE39-51CA-C269-49DC-3D2C5DC88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pencilSize="1"/>
                    </a14:imgEffect>
                  </a14:imgLayer>
                </a14:imgProps>
              </a:ext>
            </a:extLst>
          </a:blip>
          <a:srcRect b="1757"/>
          <a:stretch/>
        </p:blipFill>
        <p:spPr>
          <a:xfrm>
            <a:off x="562718" y="565173"/>
            <a:ext cx="3465585" cy="629282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53C489FF-CD5A-BB64-E3CB-BD8BEDF0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31" y="648628"/>
            <a:ext cx="4077024" cy="1285405"/>
          </a:xfrm>
        </p:spPr>
        <p:txBody>
          <a:bodyPr>
            <a:normAutofit/>
          </a:bodyPr>
          <a:lstStyle/>
          <a:p>
            <a:r>
              <a:rPr lang="fr-CA" sz="2800" dirty="0">
                <a:ea typeface="Roboto" panose="02000000000000000000" pitchFamily="2" charset="0"/>
                <a:cs typeface="Roboto" panose="02000000000000000000" pitchFamily="2" charset="0"/>
              </a:rPr>
              <a:t>OBJECTIF SMART</a:t>
            </a:r>
            <a:br>
              <a:rPr lang="fr-CA" sz="4400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fr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45F6DB-126C-656E-3BC4-F458CB0DC15E}"/>
              </a:ext>
            </a:extLst>
          </p:cNvPr>
          <p:cNvSpPr txBox="1"/>
          <p:nvPr/>
        </p:nvSpPr>
        <p:spPr>
          <a:xfrm>
            <a:off x="1987325" y="1506081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 dirty="0">
                <a:solidFill>
                  <a:srgbClr val="B20776"/>
                </a:solidFill>
                <a:latin typeface="Dosis SemiBold" pitchFamily="2" charset="0"/>
              </a:rPr>
              <a:t>S</a:t>
            </a:r>
            <a:r>
              <a:rPr lang="fr-CA" sz="1800" dirty="0">
                <a:solidFill>
                  <a:schemeClr val="accent4"/>
                </a:solidFill>
                <a:latin typeface="Dosis SemiBold" pitchFamily="2" charset="0"/>
              </a:rPr>
              <a:t>pécifique : </a:t>
            </a:r>
          </a:p>
          <a:p>
            <a:pPr lvl="0"/>
            <a:r>
              <a:rPr lang="fr-CA" sz="1800" dirty="0">
                <a:solidFill>
                  <a:srgbClr val="1D1D1B"/>
                </a:solidFill>
                <a:latin typeface="Dosis Light" pitchFamily="2" charset="0"/>
              </a:rPr>
              <a:t>Détailler et cibler l’objectif de développement professionnel. Le formuler avec un verbe d’action (ex. : appliquer, expérimenter, implanter, vulgariser).</a:t>
            </a:r>
            <a:endParaRPr lang="fr-CA" dirty="0">
              <a:solidFill>
                <a:srgbClr val="1D1D1B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3A2FE3-7F6F-861C-35E5-50DDE9522FF7}"/>
              </a:ext>
            </a:extLst>
          </p:cNvPr>
          <p:cNvSpPr txBox="1"/>
          <p:nvPr/>
        </p:nvSpPr>
        <p:spPr>
          <a:xfrm>
            <a:off x="1987325" y="2585012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M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esurable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Recourir à des indicateurs quantifiables et qualifiables pour évaluer l’atteinte de l’objectif.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694D7A-43D4-AE70-ACFB-8E29A329115B}"/>
              </a:ext>
            </a:extLst>
          </p:cNvPr>
          <p:cNvSpPr txBox="1"/>
          <p:nvPr/>
        </p:nvSpPr>
        <p:spPr>
          <a:xfrm>
            <a:off x="1987325" y="3658591"/>
            <a:ext cx="684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A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tteignable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S’assurer que l’objectif est accessible et réalisable de façon autonome.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F28589-5B38-14C1-36C5-56B86C6E67A4}"/>
              </a:ext>
            </a:extLst>
          </p:cNvPr>
          <p:cNvSpPr txBox="1"/>
          <p:nvPr/>
        </p:nvSpPr>
        <p:spPr>
          <a:xfrm>
            <a:off x="1987325" y="4471900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R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éaliste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Déterminer un objectif qui tient compte du contexte (ex. : infrastructure technologique disponible, nombre d’apprenantes ou apprenants en difficulté).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9C0F8E-9073-9FBD-EDFF-895CB71093E6}"/>
              </a:ext>
            </a:extLst>
          </p:cNvPr>
          <p:cNvSpPr txBox="1"/>
          <p:nvPr/>
        </p:nvSpPr>
        <p:spPr>
          <a:xfrm>
            <a:off x="1987325" y="5562207"/>
            <a:ext cx="644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T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emporellement définis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Indiquer une échéance ni trop proche ni trop éloignée pour l’objectif. 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61A48C-ED6A-3F36-9E0F-5C1799B9EEF9}"/>
              </a:ext>
            </a:extLst>
          </p:cNvPr>
          <p:cNvSpPr txBox="1"/>
          <p:nvPr/>
        </p:nvSpPr>
        <p:spPr>
          <a:xfrm>
            <a:off x="4147423" y="933732"/>
            <a:ext cx="866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accent1"/>
                </a:solidFill>
              </a:rPr>
              <a:t>Exemple</a:t>
            </a:r>
            <a:endParaRPr lang="fr-CA" sz="1600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70868C-136D-1B22-2123-C86B468EF848}"/>
              </a:ext>
            </a:extLst>
          </p:cNvPr>
          <p:cNvSpPr txBox="1"/>
          <p:nvPr/>
        </p:nvSpPr>
        <p:spPr>
          <a:xfrm>
            <a:off x="5031070" y="697837"/>
            <a:ext cx="3799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A" sz="1200" dirty="0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D'ici les deux prochaines années scolaires, je vais participer activement à trois formations pratiques, en présentiel ou en ligne, sur l’utilisation de robots programmables tels que </a:t>
            </a:r>
            <a:r>
              <a:rPr lang="fr-CA" sz="1200" dirty="0" err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BeeBot</a:t>
            </a:r>
            <a:r>
              <a:rPr lang="fr-CA" sz="1200" dirty="0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 et Dash.</a:t>
            </a:r>
            <a:endParaRPr lang="fr-CA" sz="1200" dirty="0">
              <a:solidFill>
                <a:schemeClr val="tx2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FBE001FB-C575-3B12-30EF-B104B5CFF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flipH="1">
            <a:off x="664054" y="6388416"/>
            <a:ext cx="436476" cy="4695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A45C64C0-ADDE-88AE-7AA5-626482AB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6439"/>
          <a:stretch/>
        </p:blipFill>
        <p:spPr>
          <a:xfrm>
            <a:off x="18611" y="5614036"/>
            <a:ext cx="1372040" cy="1189003"/>
          </a:xfrm>
          <a:prstGeom prst="rect">
            <a:avLst/>
          </a:prstGeom>
        </p:spPr>
      </p:pic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9D140FC7-8ED7-D982-1B9C-79712AA65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7325" y="2501380"/>
            <a:ext cx="7098429" cy="11663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5131A07D-490B-FFF9-FE69-419CA10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7325" y="3580311"/>
            <a:ext cx="7098429" cy="6311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6" name="Connecteur droit 25">
            <a:extLst>
              <a:ext uri="{FF2B5EF4-FFF2-40B4-BE49-F238E27FC236}">
                <a16:creationId xmlns:a16="http://schemas.microsoft.com/office/drawing/2014/main" id="{EBE636F3-6B69-8C63-AB5A-8D139A841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987325" y="4376891"/>
            <a:ext cx="7098429" cy="230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7" name="Connecteur droit 26">
            <a:extLst>
              <a:ext uri="{FF2B5EF4-FFF2-40B4-BE49-F238E27FC236}">
                <a16:creationId xmlns:a16="http://schemas.microsoft.com/office/drawing/2014/main" id="{093947ED-38E2-34D2-1AF3-FF85FF5D9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7325" y="5467199"/>
            <a:ext cx="7098429" cy="230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4D82454B-D807-3DD9-329C-890E1EB9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1103" y="4502550"/>
            <a:ext cx="720000" cy="720000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6B20644-DE24-536D-07E6-27675160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1103" y="3515727"/>
            <a:ext cx="720000" cy="720000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62E8D449-C2F9-D4C8-D863-C251873A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1103" y="5489372"/>
            <a:ext cx="720000" cy="720000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C098FB5B-6D25-0F69-085A-EF5BCA210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1103" y="2528904"/>
            <a:ext cx="720000" cy="720000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91299D5D-21EC-7BBA-3301-83C8E710B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81103" y="1542081"/>
            <a:ext cx="720000" cy="720000"/>
          </a:xfrm>
          <a:prstGeom prst="rect">
            <a:avLst/>
          </a:prstGeom>
        </p:spPr>
      </p:pic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AC5749E0-B1C4-6C67-3904-B03CFA918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849752" y="715812"/>
            <a:ext cx="65087" cy="900245"/>
          </a:xfrm>
          <a:prstGeom prst="rightBracket">
            <a:avLst/>
          </a:prstGeom>
          <a:noFill/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305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660" y="735357"/>
            <a:ext cx="406685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Ok ! Je me fraye un chemin « SMART ». 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720" y="1568450"/>
            <a:ext cx="8358405" cy="395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1D1D1B"/>
                </a:solidFill>
                <a:latin typeface="Dosis SemiBold" pitchFamily="2" charset="0"/>
              </a:rPr>
              <a:t>À la lumière de mes besoins personnels et de mes intentions pédagogiques, quels sont mes objectifs de développement professionnel? (Maximum de 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5DA1C3-8988-3D7E-834A-F1CC7086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720" y="2261303"/>
            <a:ext cx="8620560" cy="4500000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pic>
        <p:nvPicPr>
          <p:cNvPr id="33" name="Graphique 32" descr="Route avec un remplissage uni">
            <a:extLst>
              <a:ext uri="{FF2B5EF4-FFF2-40B4-BE49-F238E27FC236}">
                <a16:creationId xmlns:a16="http://schemas.microsoft.com/office/drawing/2014/main" id="{818DB711-9F1A-6191-B9E5-157062252F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14" b="13923"/>
          <a:stretch/>
        </p:blipFill>
        <p:spPr>
          <a:xfrm>
            <a:off x="5898377" y="3827459"/>
            <a:ext cx="3245623" cy="30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E04759D-8B30-4AE2-B8AF-4CE135F2A5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950" y="686579"/>
            <a:ext cx="523159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Voici des recommandations des autres voyageurs. 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624DFB-BC49-BD6F-9DDC-FAA51377C0BB}"/>
              </a:ext>
            </a:extLst>
          </p:cNvPr>
          <p:cNvSpPr txBox="1"/>
          <p:nvPr/>
        </p:nvSpPr>
        <p:spPr>
          <a:xfrm>
            <a:off x="429950" y="1173044"/>
            <a:ext cx="4193931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>
                <a:solidFill>
                  <a:srgbClr val="1D1D1B"/>
                </a:solidFill>
              </a:rPr>
              <a:t>Personnes-ressources :</a:t>
            </a:r>
            <a:endParaRPr lang="fr-CA" sz="160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>
                <a:hlinkClick r:id="rId2"/>
              </a:rPr>
              <a:t>Conseillers RÉCIT</a:t>
            </a:r>
            <a:endParaRPr lang="fr-CA" sz="1600">
              <a:hlinkClick r:id="rId2" tooltip="Réseau de conseillers pour le développement des compétences des élèves par l’intégration des technologi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/>
              <a:t>CP locaux des CSS et CS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/>
              <a:t>Réseau REPTIC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DCEA59-6A64-8DF8-2584-964A2C76858E}"/>
              </a:ext>
            </a:extLst>
          </p:cNvPr>
          <p:cNvSpPr txBox="1"/>
          <p:nvPr/>
        </p:nvSpPr>
        <p:spPr>
          <a:xfrm>
            <a:off x="429950" y="2504841"/>
            <a:ext cx="4193931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Formations ou ressources diverses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3"/>
              </a:rPr>
              <a:t>Règles budgétaires</a:t>
            </a:r>
            <a:r>
              <a:rPr lang="fr-CA" sz="1200" dirty="0"/>
              <a:t> (préscolaire, primaire et secondaire)</a:t>
            </a:r>
            <a:endParaRPr lang="fr-CA" sz="1600" dirty="0">
              <a:hlinkClick r:id="rId3"/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3"/>
              </a:rPr>
              <a:t>Cadre 21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4" tooltip="Réseau de conseillers pour le développement des compétences des élèves par l’intégration des technolog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5" tooltip="École en réseau"/>
              </a:rPr>
              <a:t>École en réseau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École branchée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École </a:t>
            </a:r>
            <a:r>
              <a:rPr lang="fr-CA" sz="1600" dirty="0" err="1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eSTIMe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8" tooltip="Formation à distance interodr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FADIO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Fusion jeunesse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 err="1">
                <a:solidFill>
                  <a:schemeClr val="accent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Habilomédias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 Code jeunesse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2" tooltip="Une plateforme intelligente pour développer votre compétence numér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competencenumerique.ca</a:t>
            </a:r>
            <a:endParaRPr lang="fr-CA" sz="1600" dirty="0">
              <a:solidFill>
                <a:schemeClr val="accent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371634-9228-0919-8057-1B9B15966E84}"/>
              </a:ext>
            </a:extLst>
          </p:cNvPr>
          <p:cNvSpPr txBox="1"/>
          <p:nvPr/>
        </p:nvSpPr>
        <p:spPr>
          <a:xfrm>
            <a:off x="4572000" y="1173044"/>
            <a:ext cx="4105071" cy="26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Ressources professionnelles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3"/>
              </a:rPr>
              <a:t>AEPQ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(préscolaire)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4" tooltip="Asssociation québecoise des enseignantes et enseignants du prim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AQEP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(primaire)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5" tooltip="Association québecoise pour l'enseignement et en univers soc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AQEUS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(univers social)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6" tooltip="Association de l'enseignement de la science et de la technologie du Québe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AESTQ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(science et technologie)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7" tooltip="Groupe des Responsables en mathématique au second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GRMS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(mathématique au secondaire)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8" tooltip="Association québecoise des professeur.e.s de frança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AQPF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(français)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9" tooltip="Association québecoise des utilisateurs d'outils technologiques à des fins pédagogiques et socia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AQUOPS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</a:t>
            </a:r>
            <a:r>
              <a:rPr lang="fr-CA" sz="1200" dirty="0" err="1"/>
              <a:t>pédagonumérique</a:t>
            </a:r>
            <a:r>
              <a:rPr lang="fr-CA" sz="1200" dirty="0"/>
              <a:t>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Sommet du numérique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(édition 2023)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25879C-A8EE-5A72-420C-79230638C61C}"/>
              </a:ext>
            </a:extLst>
          </p:cNvPr>
          <p:cNvSpPr txBox="1"/>
          <p:nvPr/>
        </p:nvSpPr>
        <p:spPr>
          <a:xfrm>
            <a:off x="4572000" y="3859058"/>
            <a:ext cx="4105070" cy="236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/>
              <a:t>Ressources scientifiques :</a:t>
            </a:r>
            <a:endParaRPr lang="fr-CA" sz="1600" dirty="0"/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Littératie médiatique multimodale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(chaire)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2" tooltip="Groupe de recherche interuniversitaire sur l'intégration pédagogique des technologies de l'information et de la communi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GRIIPTIC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(groupe de recherche)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3" tooltip="Observatoire sur le numérique en édu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(groupe de recherche)</a:t>
            </a:r>
            <a:endParaRPr lang="fr-CA" sz="12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4" tooltip="Observatoire international sur les impacts sociétaux de l'intelligence artificielle et du numérique : https://observatoire-ia.ulaval.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OBVIA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(réseau de recherche)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Formation et Profession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(revue)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Médiations et médiatisations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(revue)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7" tooltip="Revue internationale des technologies en pédagogie universit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RITPU</a:t>
            </a:r>
            <a:r>
              <a:rPr lang="fr-CA" sz="1600" dirty="0"/>
              <a:t> </a:t>
            </a:r>
            <a:r>
              <a:rPr lang="fr-CA" sz="1200" dirty="0"/>
              <a:t>(revue)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0334C1-8C99-B539-064A-8111F8E494B4}"/>
              </a:ext>
            </a:extLst>
          </p:cNvPr>
          <p:cNvSpPr txBox="1"/>
          <p:nvPr/>
        </p:nvSpPr>
        <p:spPr>
          <a:xfrm>
            <a:off x="2522704" y="6181307"/>
            <a:ext cx="54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P.S. : Ajouter les miennes dans les pages suivantes.</a:t>
            </a:r>
            <a:endParaRPr lang="fr-CA" sz="1200">
              <a:solidFill>
                <a:schemeClr val="accent3"/>
              </a:solidFill>
            </a:endParaRPr>
          </a:p>
        </p:txBody>
      </p:sp>
      <p:pic>
        <p:nvPicPr>
          <p:cNvPr id="2" name="Boussole">
            <a:extLst>
              <a:ext uri="{FF2B5EF4-FFF2-40B4-BE49-F238E27FC236}">
                <a16:creationId xmlns:a16="http://schemas.microsoft.com/office/drawing/2014/main" id="{7DD4C5DD-D00B-DE22-7BF6-0AE8D72F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6485" y="5551863"/>
            <a:ext cx="1800000" cy="1800000"/>
          </a:xfrm>
          <a:prstGeom prst="rect">
            <a:avLst/>
          </a:prstGeom>
          <a:scene3d>
            <a:camera prst="isometricOffAxis1Top">
              <a:rot lat="17536715" lon="20940914" rev="80310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163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67AF3DC-44E6-876F-201B-D1AA934A89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950" y="686579"/>
            <a:ext cx="523159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Ça pourrait m’être utile!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2671B369-D47F-CC75-BAF3-F7CFCEAD4125}"/>
              </a:ext>
            </a:extLst>
          </p:cNvPr>
          <p:cNvSpPr txBox="1">
            <a:spLocks/>
          </p:cNvSpPr>
          <p:nvPr/>
        </p:nvSpPr>
        <p:spPr>
          <a:xfrm>
            <a:off x="261721" y="1283107"/>
            <a:ext cx="7500952" cy="70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8" indent="-228598" algn="l" defTabSz="9143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5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0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76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2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7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Neuf pistes de planification</a:t>
            </a:r>
            <a:endParaRPr lang="fr-CA" sz="1800">
              <a:solidFill>
                <a:srgbClr val="1D1D1B"/>
              </a:solidFill>
              <a:latin typeface="Dosis SemiBold" pitchFamily="2" charset="0"/>
            </a:endParaRP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2AC53267-F3EF-B3C4-D3E9-BCCFCE5E9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8271" y="1395697"/>
            <a:ext cx="7947458" cy="47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00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RC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20776"/>
      </a:accent1>
      <a:accent2>
        <a:srgbClr val="009FE3"/>
      </a:accent2>
      <a:accent3>
        <a:srgbClr val="5F297F"/>
      </a:accent3>
      <a:accent4>
        <a:srgbClr val="1D1D1B"/>
      </a:accent4>
      <a:accent5>
        <a:srgbClr val="19255B"/>
      </a:accent5>
      <a:accent6>
        <a:srgbClr val="FFFFFF"/>
      </a:accent6>
      <a:hlink>
        <a:srgbClr val="009FE3"/>
      </a:hlink>
      <a:folHlink>
        <a:srgbClr val="1F497D"/>
      </a:folHlink>
    </a:clrScheme>
    <a:fontScheme name="MES CN enseignant">
      <a:majorFont>
        <a:latin typeface="Dosis SemiBold"/>
        <a:ea typeface=""/>
        <a:cs typeface=""/>
      </a:majorFont>
      <a:minorFont>
        <a:latin typeface="Dosis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9daae5e-08a4-4170-8e29-4c0788a063db" xsi:nil="true"/>
    <SharedWithUsers xmlns="b68f5dd2-d3a1-4b34-b426-ab212181c2f7">
      <UserInfo>
        <DisplayName/>
        <AccountId xsi:nil="true"/>
        <AccountType/>
      </UserInfo>
    </SharedWithUsers>
    <_activity xmlns="09daae5e-08a4-4170-8e29-4c0788a063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C02E38BF4E340B32FCC99A22016AA" ma:contentTypeVersion="16" ma:contentTypeDescription="Create a new document." ma:contentTypeScope="" ma:versionID="0f26b4034b7fe876a5eae893555a42e3">
  <xsd:schema xmlns:xsd="http://www.w3.org/2001/XMLSchema" xmlns:xs="http://www.w3.org/2001/XMLSchema" xmlns:p="http://schemas.microsoft.com/office/2006/metadata/properties" xmlns:ns3="09daae5e-08a4-4170-8e29-4c0788a063db" xmlns:ns4="b68f5dd2-d3a1-4b34-b426-ab212181c2f7" targetNamespace="http://schemas.microsoft.com/office/2006/metadata/properties" ma:root="true" ma:fieldsID="e4fcb77fc57a945dc0e5a77a36286f0a" ns3:_="" ns4:_="">
    <xsd:import namespace="09daae5e-08a4-4170-8e29-4c0788a063db"/>
    <xsd:import namespace="b68f5dd2-d3a1-4b34-b426-ab212181c2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aae5e-08a4-4170-8e29-4c0788a063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8f5dd2-d3a1-4b34-b426-ab212181c2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909CB5-F650-4FC8-92EC-BA75292C5865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09daae5e-08a4-4170-8e29-4c0788a063db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b68f5dd2-d3a1-4b34-b426-ab212181c2f7"/>
  </ds:schemaRefs>
</ds:datastoreItem>
</file>

<file path=customXml/itemProps2.xml><?xml version="1.0" encoding="utf-8"?>
<ds:datastoreItem xmlns:ds="http://schemas.openxmlformats.org/officeDocument/2006/customXml" ds:itemID="{69411A32-34D8-4829-A25D-DF63A70A7B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8722D6-3E21-44AF-898A-EB04DF8F8D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aae5e-08a4-4170-8e29-4c0788a063db"/>
    <ds:schemaRef ds:uri="b68f5dd2-d3a1-4b34-b426-ab212181c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62</TotalTime>
  <Words>682</Words>
  <Application>Microsoft Office PowerPoint</Application>
  <PresentationFormat>Format US (216 x 279 mm)</PresentationFormat>
  <Paragraphs>119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Dosis</vt:lpstr>
      <vt:lpstr>Dosis Light</vt:lpstr>
      <vt:lpstr>Dosis SemiBold</vt:lpstr>
      <vt:lpstr>Ink Free</vt:lpstr>
      <vt:lpstr>Roboto</vt:lpstr>
      <vt:lpstr>Thème Office</vt:lpstr>
      <vt:lpstr>MON CARNET DE V    YAGE</vt:lpstr>
      <vt:lpstr>Maintenant que j’en sais plus sur la compétence numérique et ses dimensions, </vt:lpstr>
      <vt:lpstr>Qu’est-ce qui fonctionne? Avec quoi je me sens le plus à l’aise?  Quels sont les aspects que j’aimerais encore plus développer?</vt:lpstr>
      <vt:lpstr>J’en sais plus sur ma situation et mes besoins. Maintenant je vais où?</vt:lpstr>
      <vt:lpstr>Le territoire reste vaste, je précise mon itinéraire.</vt:lpstr>
      <vt:lpstr>OBJECTIF SMART </vt:lpstr>
      <vt:lpstr>Ok ! Je me fraye un chemin « SMART ». </vt:lpstr>
      <vt:lpstr>Voici des recommandations des autres voyageurs. </vt:lpstr>
      <vt:lpstr>Ça pourrait m’être utile!</vt:lpstr>
      <vt:lpstr>Maintenant, de quoi vais-je avoir besoin? Qui pourrait m’accompagner?</vt:lpstr>
      <vt:lpstr>Mes notes personnelles</vt:lpstr>
      <vt:lpstr>Fin du carnet de voyage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carnet de voyage</dc:title>
  <dc:creator>Jolicoeur, Pier-Luc;Érik Gosselin-Ménard</dc:creator>
  <cp:lastModifiedBy>Marc Gilbert</cp:lastModifiedBy>
  <cp:revision>3</cp:revision>
  <cp:lastPrinted>2023-08-09T14:06:47Z</cp:lastPrinted>
  <dcterms:created xsi:type="dcterms:W3CDTF">2023-07-21T14:58:51Z</dcterms:created>
  <dcterms:modified xsi:type="dcterms:W3CDTF">2025-02-07T15:35:44Z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0x0101006FCC02E38BF4E340B32FCC99A22016AA</vt:lpwstr>
  </property>
  <property fmtid="{D5CDD505-2E9C-101B-9397-08002B2CF9AE}" pid="3" name="MediaServiceImageTags">
    <vt:lpwstr/>
  </property>
  <property fmtid="{D5CDD505-2E9C-101B-9397-08002B2CF9AE}" pid="4" name="Order">
    <vt:lpwstr>22100.0000000000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